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9" r:id="rId29"/>
    <p:sldId id="287" r:id="rId30"/>
    <p:sldId id="291" r:id="rId31"/>
    <p:sldId id="288" r:id="rId32"/>
    <p:sldId id="292" r:id="rId33"/>
    <p:sldId id="290" r:id="rId34"/>
    <p:sldId id="285" r:id="rId35"/>
    <p:sldId id="286" r:id="rId36"/>
  </p:sldIdLst>
  <p:sldSz cx="18288000" cy="10287000"/>
  <p:notesSz cx="6858000" cy="9144000"/>
  <p:embeddedFontLst>
    <p:embeddedFont>
      <p:font typeface="Arial Rounded MT Bold" panose="020F0704030504030204" pitchFamily="34" charset="0"/>
      <p:regular r:id="rId37"/>
    </p:embeddedFont>
    <p:embeddedFont>
      <p:font typeface="Space Age" panose="020B0604020202020204" charset="0"/>
      <p:regular r:id="rId38"/>
    </p:embeddedFont>
    <p:embeddedFont>
      <p:font typeface="Helvetica World Bold" panose="020B0604020202020204" charset="-128"/>
      <p:regular r:id="rId39"/>
    </p:embeddedFont>
    <p:embeddedFont>
      <p:font typeface="Open Sans Bold" panose="020B0604020202020204" charset="0"/>
      <p:regular r:id="rId40"/>
    </p:embeddedFont>
    <p:embeddedFont>
      <p:font typeface="Helvetica World" panose="020B0604020202020204" charset="-128"/>
      <p:regular r:id="rId41"/>
    </p:embeddedFont>
    <p:embeddedFont>
      <p:font typeface="Helvetica World Italics" panose="020B0604020202020204" charset="-128"/>
      <p:regular r:id="rId42"/>
    </p:embeddedFont>
    <p:embeddedFont>
      <p:font typeface="Calibri" panose="020F050202020403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8" d="100"/>
          <a:sy n="48" d="100"/>
        </p:scale>
        <p:origin x="1090"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slide" Target="slide28.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slide" Target="slide33.xml"/></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jpeg"/><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slide" Target="slide3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6.jpeg"/><Relationship Id="rId4" Type="http://schemas.openxmlformats.org/officeDocument/2006/relationships/image" Target="../media/image35.jpeg"/></Relationships>
</file>

<file path=ppt/slides/_rels/slide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sp>
        <p:nvSpPr>
          <p:cNvPr id="3" name="Freeform 3"/>
          <p:cNvSpPr/>
          <p:nvPr/>
        </p:nvSpPr>
        <p:spPr>
          <a:xfrm>
            <a:off x="8538696" y="2872220"/>
            <a:ext cx="1210608" cy="1361625"/>
          </a:xfrm>
          <a:custGeom>
            <a:avLst/>
            <a:gdLst/>
            <a:ahLst/>
            <a:cxnLst/>
            <a:rect l="l" t="t" r="r" b="b"/>
            <a:pathLst>
              <a:path w="1210608" h="1361625">
                <a:moveTo>
                  <a:pt x="0" y="0"/>
                </a:moveTo>
                <a:lnTo>
                  <a:pt x="1210608" y="0"/>
                </a:lnTo>
                <a:lnTo>
                  <a:pt x="1210608" y="1361625"/>
                </a:lnTo>
                <a:lnTo>
                  <a:pt x="0" y="136162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4" name="Group 4"/>
          <p:cNvGrpSpPr/>
          <p:nvPr/>
        </p:nvGrpSpPr>
        <p:grpSpPr>
          <a:xfrm>
            <a:off x="-404923" y="-360454"/>
            <a:ext cx="19097845" cy="1389154"/>
            <a:chOff x="0" y="0"/>
            <a:chExt cx="5029885" cy="365868"/>
          </a:xfrm>
        </p:grpSpPr>
        <p:sp>
          <p:nvSpPr>
            <p:cNvPr id="5" name="Freeform 5"/>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6" name="TextBox 6"/>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1028700" y="8457936"/>
            <a:ext cx="2505790" cy="800364"/>
          </a:xfrm>
          <a:custGeom>
            <a:avLst/>
            <a:gdLst/>
            <a:ahLst/>
            <a:cxnLst/>
            <a:rect l="l" t="t" r="r" b="b"/>
            <a:pathLst>
              <a:path w="2505790" h="800364">
                <a:moveTo>
                  <a:pt x="0" y="0"/>
                </a:moveTo>
                <a:lnTo>
                  <a:pt x="2505790" y="0"/>
                </a:lnTo>
                <a:lnTo>
                  <a:pt x="2505790" y="800364"/>
                </a:lnTo>
                <a:lnTo>
                  <a:pt x="0" y="80036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flipH="1">
            <a:off x="14750495" y="8457936"/>
            <a:ext cx="2505790" cy="800364"/>
          </a:xfrm>
          <a:custGeom>
            <a:avLst/>
            <a:gdLst/>
            <a:ahLst/>
            <a:cxnLst/>
            <a:rect l="l" t="t" r="r" b="b"/>
            <a:pathLst>
              <a:path w="2505790" h="800364">
                <a:moveTo>
                  <a:pt x="2505791" y="0"/>
                </a:moveTo>
                <a:lnTo>
                  <a:pt x="0" y="0"/>
                </a:lnTo>
                <a:lnTo>
                  <a:pt x="0" y="800364"/>
                </a:lnTo>
                <a:lnTo>
                  <a:pt x="2505791" y="800364"/>
                </a:lnTo>
                <a:lnTo>
                  <a:pt x="2505791" y="0"/>
                </a:lnTo>
                <a:close/>
              </a:path>
            </a:pathLst>
          </a:custGeom>
          <a:blipFill>
            <a:blip r:embed="rId5">
              <a:extLst>
                <a:ext uri="{96DAC541-7B7A-43D3-8B79-37D633B846F1}">
                  <asvg:svgBlip xmlns:asvg="http://schemas.microsoft.com/office/drawing/2016/SVG/main" xmlns="" r:embed="rId6"/>
                </a:ext>
              </a:extLst>
            </a:blip>
            <a:stretch>
              <a:fillRect/>
            </a:stretch>
          </a:blipFill>
        </p:spPr>
      </p:sp>
      <p:grpSp>
        <p:nvGrpSpPr>
          <p:cNvPr id="9" name="Group 9"/>
          <p:cNvGrpSpPr/>
          <p:nvPr/>
        </p:nvGrpSpPr>
        <p:grpSpPr>
          <a:xfrm>
            <a:off x="8885597" y="9151278"/>
            <a:ext cx="516806" cy="57507"/>
            <a:chOff x="0" y="0"/>
            <a:chExt cx="136114" cy="15146"/>
          </a:xfrm>
        </p:grpSpPr>
        <p:sp>
          <p:nvSpPr>
            <p:cNvPr id="10" name="Freeform 10"/>
            <p:cNvSpPr/>
            <p:nvPr/>
          </p:nvSpPr>
          <p:spPr>
            <a:xfrm>
              <a:off x="0" y="0"/>
              <a:ext cx="136114" cy="15146"/>
            </a:xfrm>
            <a:custGeom>
              <a:avLst/>
              <a:gdLst/>
              <a:ahLst/>
              <a:cxnLst/>
              <a:rect l="l" t="t" r="r" b="b"/>
              <a:pathLst>
                <a:path w="136114" h="15146">
                  <a:moveTo>
                    <a:pt x="7573" y="0"/>
                  </a:moveTo>
                  <a:lnTo>
                    <a:pt x="128541" y="0"/>
                  </a:lnTo>
                  <a:cubicBezTo>
                    <a:pt x="130549" y="0"/>
                    <a:pt x="132475" y="798"/>
                    <a:pt x="133895" y="2218"/>
                  </a:cubicBezTo>
                  <a:cubicBezTo>
                    <a:pt x="135316" y="3638"/>
                    <a:pt x="136114" y="5564"/>
                    <a:pt x="136114" y="7573"/>
                  </a:cubicBezTo>
                  <a:lnTo>
                    <a:pt x="136114" y="7573"/>
                  </a:lnTo>
                  <a:cubicBezTo>
                    <a:pt x="136114" y="11755"/>
                    <a:pt x="132723" y="15146"/>
                    <a:pt x="128541" y="15146"/>
                  </a:cubicBezTo>
                  <a:lnTo>
                    <a:pt x="7573" y="15146"/>
                  </a:lnTo>
                  <a:cubicBezTo>
                    <a:pt x="5564" y="15146"/>
                    <a:pt x="3638" y="14348"/>
                    <a:pt x="2218" y="12928"/>
                  </a:cubicBezTo>
                  <a:cubicBezTo>
                    <a:pt x="798" y="11508"/>
                    <a:pt x="0" y="9581"/>
                    <a:pt x="0" y="7573"/>
                  </a:cubicBezTo>
                  <a:lnTo>
                    <a:pt x="0" y="7573"/>
                  </a:lnTo>
                  <a:cubicBezTo>
                    <a:pt x="0" y="5564"/>
                    <a:pt x="798" y="3638"/>
                    <a:pt x="2218" y="2218"/>
                  </a:cubicBezTo>
                  <a:cubicBezTo>
                    <a:pt x="3638" y="798"/>
                    <a:pt x="5564" y="0"/>
                    <a:pt x="7573" y="0"/>
                  </a:cubicBezTo>
                  <a:close/>
                </a:path>
              </a:pathLst>
            </a:custGeom>
            <a:solidFill>
              <a:srgbClr val="FF3131"/>
            </a:solidFill>
          </p:spPr>
        </p:sp>
        <p:sp>
          <p:nvSpPr>
            <p:cNvPr id="11" name="TextBox 11"/>
            <p:cNvSpPr txBox="1"/>
            <p:nvPr/>
          </p:nvSpPr>
          <p:spPr>
            <a:xfrm>
              <a:off x="0" y="-28575"/>
              <a:ext cx="136114" cy="43721"/>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1714300" y="4470780"/>
            <a:ext cx="14859400" cy="2143637"/>
          </a:xfrm>
          <a:prstGeom prst="rect">
            <a:avLst/>
          </a:prstGeom>
        </p:spPr>
        <p:txBody>
          <a:bodyPr lIns="0" tIns="0" rIns="0" bIns="0" rtlCol="0" anchor="t">
            <a:spAutoFit/>
          </a:bodyPr>
          <a:lstStyle/>
          <a:p>
            <a:pPr algn="ctr">
              <a:lnSpc>
                <a:spcPts val="17575"/>
              </a:lnSpc>
              <a:spcBef>
                <a:spcPct val="0"/>
              </a:spcBef>
            </a:pPr>
            <a:r>
              <a:rPr lang="en-US" sz="12553">
                <a:solidFill>
                  <a:srgbClr val="FF3131"/>
                </a:solidFill>
                <a:latin typeface="Space Age"/>
                <a:ea typeface="Space Age"/>
                <a:cs typeface="Space Age"/>
                <a:sym typeface="Space Age"/>
              </a:rPr>
              <a:t>PHISHING ATTACKS</a:t>
            </a:r>
          </a:p>
        </p:txBody>
      </p:sp>
      <p:sp>
        <p:nvSpPr>
          <p:cNvPr id="13" name="TextBox 13"/>
          <p:cNvSpPr txBox="1"/>
          <p:nvPr/>
        </p:nvSpPr>
        <p:spPr>
          <a:xfrm>
            <a:off x="5385355" y="8400786"/>
            <a:ext cx="7517291" cy="503008"/>
          </a:xfrm>
          <a:prstGeom prst="rect">
            <a:avLst/>
          </a:prstGeom>
        </p:spPr>
        <p:txBody>
          <a:bodyPr lIns="0" tIns="0" rIns="0" bIns="0" rtlCol="0" anchor="t">
            <a:spAutoFit/>
          </a:bodyPr>
          <a:lstStyle/>
          <a:p>
            <a:pPr algn="ctr">
              <a:lnSpc>
                <a:spcPts val="3775"/>
              </a:lnSpc>
              <a:spcBef>
                <a:spcPct val="0"/>
              </a:spcBef>
            </a:pPr>
            <a:r>
              <a:rPr lang="en-US" sz="2696" i="1">
                <a:solidFill>
                  <a:srgbClr val="FFFFFF"/>
                </a:solidFill>
                <a:latin typeface="Helvetica World Italics"/>
                <a:ea typeface="Helvetica World Italics"/>
                <a:cs typeface="Helvetica World Italics"/>
                <a:sym typeface="Helvetica World Italics"/>
              </a:rPr>
              <a:t>MADE BY MOHAMED CHAWKI FRIGUI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500167" y="2244044"/>
            <a:ext cx="7759133" cy="7014256"/>
            <a:chOff x="0" y="0"/>
            <a:chExt cx="6350000" cy="5740400"/>
          </a:xfrm>
        </p:grpSpPr>
        <p:sp>
          <p:nvSpPr>
            <p:cNvPr id="7" name="Freeform 7"/>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t="-2195" b="-2195"/>
              </a:stretch>
            </a:blipFill>
          </p:spPr>
        </p:sp>
      </p:grpSp>
      <p:grpSp>
        <p:nvGrpSpPr>
          <p:cNvPr id="8" name="Group 8"/>
          <p:cNvGrpSpPr/>
          <p:nvPr/>
        </p:nvGrpSpPr>
        <p:grpSpPr>
          <a:xfrm>
            <a:off x="16330412" y="8329412"/>
            <a:ext cx="928888" cy="92888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1" name="Freeform 11"/>
          <p:cNvSpPr/>
          <p:nvPr/>
        </p:nvSpPr>
        <p:spPr>
          <a:xfrm>
            <a:off x="16554390" y="8523394"/>
            <a:ext cx="480931" cy="540925"/>
          </a:xfrm>
          <a:custGeom>
            <a:avLst/>
            <a:gdLst/>
            <a:ahLst/>
            <a:cxnLst/>
            <a:rect l="l" t="t" r="r" b="b"/>
            <a:pathLst>
              <a:path w="480931" h="540925">
                <a:moveTo>
                  <a:pt x="0" y="0"/>
                </a:moveTo>
                <a:lnTo>
                  <a:pt x="480931" y="0"/>
                </a:lnTo>
                <a:lnTo>
                  <a:pt x="480931" y="540924"/>
                </a:lnTo>
                <a:lnTo>
                  <a:pt x="0" y="5409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2" name="Group 12"/>
          <p:cNvGrpSpPr/>
          <p:nvPr/>
        </p:nvGrpSpPr>
        <p:grpSpPr>
          <a:xfrm>
            <a:off x="410433" y="410433"/>
            <a:ext cx="1236533" cy="12365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5" name="TextBox 15"/>
          <p:cNvSpPr txBox="1"/>
          <p:nvPr/>
        </p:nvSpPr>
        <p:spPr>
          <a:xfrm>
            <a:off x="1028700" y="6927245"/>
            <a:ext cx="12175811" cy="2598239"/>
          </a:xfrm>
          <a:prstGeom prst="rect">
            <a:avLst/>
          </a:prstGeom>
        </p:spPr>
        <p:txBody>
          <a:bodyPr lIns="0" tIns="0" rIns="0" bIns="0" rtlCol="0" anchor="t">
            <a:spAutoFit/>
          </a:bodyPr>
          <a:lstStyle/>
          <a:p>
            <a:pPr algn="l">
              <a:lnSpc>
                <a:spcPts val="10153"/>
              </a:lnSpc>
            </a:pPr>
            <a:r>
              <a:rPr lang="en-US" sz="9230">
                <a:solidFill>
                  <a:srgbClr val="FF3131"/>
                </a:solidFill>
                <a:latin typeface="Space Age"/>
                <a:ea typeface="Space Age"/>
                <a:cs typeface="Space Age"/>
                <a:sym typeface="Space Age"/>
              </a:rPr>
              <a:t>IDENTIFYING FAKE WEBSITES</a:t>
            </a:r>
          </a:p>
        </p:txBody>
      </p:sp>
      <p:sp>
        <p:nvSpPr>
          <p:cNvPr id="16" name="TextBox 16"/>
          <p:cNvSpPr txBox="1"/>
          <p:nvPr/>
        </p:nvSpPr>
        <p:spPr>
          <a:xfrm>
            <a:off x="840224"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3</a:t>
            </a:r>
          </a:p>
        </p:txBody>
      </p:sp>
      <p:sp>
        <p:nvSpPr>
          <p:cNvPr id="17" name="TextBox 17"/>
          <p:cNvSpPr txBox="1"/>
          <p:nvPr/>
        </p:nvSpPr>
        <p:spPr>
          <a:xfrm>
            <a:off x="1883595" y="705175"/>
            <a:ext cx="5541407"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Identifying Fake Websites</a:t>
            </a:r>
          </a:p>
        </p:txBody>
      </p:sp>
      <p:sp>
        <p:nvSpPr>
          <p:cNvPr id="18" name="TextBox 18"/>
          <p:cNvSpPr txBox="1"/>
          <p:nvPr/>
        </p:nvSpPr>
        <p:spPr>
          <a:xfrm>
            <a:off x="1217176" y="3266025"/>
            <a:ext cx="7313652" cy="1889761"/>
          </a:xfrm>
          <a:prstGeom prst="rect">
            <a:avLst/>
          </a:prstGeom>
        </p:spPr>
        <p:txBody>
          <a:bodyPr lIns="0" tIns="0" rIns="0" bIns="0" rtlCol="0" anchor="t">
            <a:spAutoFit/>
          </a:bodyPr>
          <a:lstStyle/>
          <a:p>
            <a:pPr algn="ctr">
              <a:lnSpc>
                <a:spcPts val="5039"/>
              </a:lnSpc>
              <a:spcBef>
                <a:spcPct val="0"/>
              </a:spcBef>
            </a:pPr>
            <a:r>
              <a:rPr lang="en-US" sz="3599">
                <a:solidFill>
                  <a:srgbClr val="EAEFF2"/>
                </a:solidFill>
                <a:latin typeface="Helvetica World"/>
                <a:ea typeface="Helvetica World"/>
                <a:cs typeface="Helvetica World"/>
                <a:sym typeface="Helvetica World"/>
              </a:rPr>
              <a:t>Phishing sites mimic legitimate sites </a:t>
            </a:r>
          </a:p>
          <a:p>
            <a:pPr algn="ctr">
              <a:lnSpc>
                <a:spcPts val="5039"/>
              </a:lnSpc>
              <a:spcBef>
                <a:spcPct val="0"/>
              </a:spcBef>
            </a:pPr>
            <a:r>
              <a:rPr lang="en-US" sz="3599">
                <a:solidFill>
                  <a:srgbClr val="EAEFF2"/>
                </a:solidFill>
                <a:latin typeface="Helvetica World"/>
                <a:ea typeface="Helvetica World"/>
                <a:cs typeface="Helvetica World"/>
                <a:sym typeface="Helvetica World"/>
              </a:rPr>
              <a:t>to steal your information.</a:t>
            </a:r>
          </a:p>
          <a:p>
            <a:pPr algn="ctr">
              <a:lnSpc>
                <a:spcPts val="5039"/>
              </a:lnSpc>
              <a:spcBef>
                <a:spcPct val="0"/>
              </a:spcBef>
            </a:pPr>
            <a:r>
              <a:rPr lang="en-US" sz="3599">
                <a:solidFill>
                  <a:srgbClr val="EAEFF2"/>
                </a:solidFill>
                <a:latin typeface="Helvetica World"/>
                <a:ea typeface="Helvetica World"/>
                <a:cs typeface="Helvetica World"/>
                <a:sym typeface="Helvetica World"/>
              </a:rPr>
              <a:t> Here's how to spot them:</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6330412" y="8329412"/>
            <a:ext cx="928888" cy="92888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a:off x="16554390" y="8523394"/>
            <a:ext cx="480931" cy="540925"/>
          </a:xfrm>
          <a:custGeom>
            <a:avLst/>
            <a:gdLst/>
            <a:ahLst/>
            <a:cxnLst/>
            <a:rect l="l" t="t" r="r" b="b"/>
            <a:pathLst>
              <a:path w="480931" h="540925">
                <a:moveTo>
                  <a:pt x="0" y="0"/>
                </a:moveTo>
                <a:lnTo>
                  <a:pt x="480931" y="0"/>
                </a:lnTo>
                <a:lnTo>
                  <a:pt x="480931" y="540924"/>
                </a:lnTo>
                <a:lnTo>
                  <a:pt x="0" y="54092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410433" y="410433"/>
            <a:ext cx="1236533" cy="123653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3" name="TextBox 13"/>
          <p:cNvSpPr txBox="1"/>
          <p:nvPr/>
        </p:nvSpPr>
        <p:spPr>
          <a:xfrm>
            <a:off x="1028700" y="6927245"/>
            <a:ext cx="12175811" cy="2598239"/>
          </a:xfrm>
          <a:prstGeom prst="rect">
            <a:avLst/>
          </a:prstGeom>
        </p:spPr>
        <p:txBody>
          <a:bodyPr lIns="0" tIns="0" rIns="0" bIns="0" rtlCol="0" anchor="t">
            <a:spAutoFit/>
          </a:bodyPr>
          <a:lstStyle/>
          <a:p>
            <a:pPr algn="l">
              <a:lnSpc>
                <a:spcPts val="10153"/>
              </a:lnSpc>
            </a:pPr>
            <a:r>
              <a:rPr lang="en-US" sz="9230">
                <a:solidFill>
                  <a:srgbClr val="FF3131"/>
                </a:solidFill>
                <a:latin typeface="Space Age"/>
                <a:ea typeface="Space Age"/>
                <a:cs typeface="Space Age"/>
                <a:sym typeface="Space Age"/>
              </a:rPr>
              <a:t>IDENTIFYING FAKE WEBSITES</a:t>
            </a:r>
          </a:p>
        </p:txBody>
      </p:sp>
      <p:sp>
        <p:nvSpPr>
          <p:cNvPr id="14" name="TextBox 14"/>
          <p:cNvSpPr txBox="1"/>
          <p:nvPr/>
        </p:nvSpPr>
        <p:spPr>
          <a:xfrm>
            <a:off x="840224"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3</a:t>
            </a:r>
          </a:p>
        </p:txBody>
      </p:sp>
      <p:sp>
        <p:nvSpPr>
          <p:cNvPr id="15" name="TextBox 15"/>
          <p:cNvSpPr txBox="1"/>
          <p:nvPr/>
        </p:nvSpPr>
        <p:spPr>
          <a:xfrm>
            <a:off x="1883595" y="705175"/>
            <a:ext cx="5541407"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Identifying Fake Websites</a:t>
            </a:r>
          </a:p>
        </p:txBody>
      </p:sp>
      <p:sp>
        <p:nvSpPr>
          <p:cNvPr id="16" name="TextBox 16"/>
          <p:cNvSpPr txBox="1"/>
          <p:nvPr/>
        </p:nvSpPr>
        <p:spPr>
          <a:xfrm>
            <a:off x="0" y="2166523"/>
            <a:ext cx="18288000" cy="4098291"/>
          </a:xfrm>
          <a:prstGeom prst="rect">
            <a:avLst/>
          </a:prstGeom>
        </p:spPr>
        <p:txBody>
          <a:bodyPr lIns="0" tIns="0" rIns="0" bIns="0" rtlCol="0" anchor="t">
            <a:spAutoFit/>
          </a:bodyPr>
          <a:lstStyle/>
          <a:p>
            <a:pPr marL="626102" lvl="1" indent="-313051" algn="ctr">
              <a:lnSpc>
                <a:spcPts val="4059"/>
              </a:lnSpc>
              <a:buFont typeface="Arial"/>
              <a:buChar char="•"/>
            </a:pPr>
            <a:r>
              <a:rPr lang="en-US" sz="2899">
                <a:solidFill>
                  <a:srgbClr val="FFFFFF"/>
                </a:solidFill>
                <a:latin typeface="Helvetica World"/>
                <a:ea typeface="Helvetica World"/>
                <a:cs typeface="Helvetica World"/>
                <a:sym typeface="Helvetica World"/>
              </a:rPr>
              <a:t>Suspicious URL: Check the website address. For example, "www.g00gle.com" or "www.amazon-login.ru" are fake.</a:t>
            </a:r>
          </a:p>
          <a:p>
            <a:pPr marL="626102" lvl="1" indent="-313051" algn="ctr">
              <a:lnSpc>
                <a:spcPts val="4059"/>
              </a:lnSpc>
              <a:buFont typeface="Arial"/>
              <a:buChar char="•"/>
            </a:pPr>
            <a:r>
              <a:rPr lang="en-US" sz="2899">
                <a:solidFill>
                  <a:srgbClr val="FFFFFF"/>
                </a:solidFill>
                <a:latin typeface="Helvetica World"/>
                <a:ea typeface="Helvetica World"/>
                <a:cs typeface="Helvetica World"/>
                <a:sym typeface="Helvetica World"/>
              </a:rPr>
              <a:t>No HTTPS: Legitimate sites use HTTPS (padlock in the address bar).</a:t>
            </a:r>
          </a:p>
          <a:p>
            <a:pPr algn="ctr">
              <a:lnSpc>
                <a:spcPts val="4059"/>
              </a:lnSpc>
              <a:spcBef>
                <a:spcPct val="0"/>
              </a:spcBef>
            </a:pPr>
            <a:endParaRPr lang="en-US" sz="2899">
              <a:solidFill>
                <a:srgbClr val="FFFFFF"/>
              </a:solidFill>
              <a:latin typeface="Helvetica World"/>
              <a:ea typeface="Helvetica World"/>
              <a:cs typeface="Helvetica World"/>
              <a:sym typeface="Helvetica World"/>
            </a:endParaRPr>
          </a:p>
          <a:p>
            <a:pPr marL="626102" lvl="1" indent="-313051" algn="ctr">
              <a:lnSpc>
                <a:spcPts val="4059"/>
              </a:lnSpc>
              <a:buFont typeface="Arial"/>
              <a:buChar char="•"/>
            </a:pPr>
            <a:r>
              <a:rPr lang="en-US" sz="2899">
                <a:solidFill>
                  <a:srgbClr val="FFFFFF"/>
                </a:solidFill>
                <a:latin typeface="Helvetica World"/>
                <a:ea typeface="Helvetica World"/>
                <a:cs typeface="Helvetica World"/>
                <a:sym typeface="Helvetica World"/>
              </a:rPr>
              <a:t>Unusual design: Blurry logos, strange fonts, or inconsistent layouts are red flags.</a:t>
            </a:r>
          </a:p>
          <a:p>
            <a:pPr algn="ctr">
              <a:lnSpc>
                <a:spcPts val="4059"/>
              </a:lnSpc>
              <a:spcBef>
                <a:spcPct val="0"/>
              </a:spcBef>
            </a:pPr>
            <a:endParaRPr lang="en-US" sz="2899">
              <a:solidFill>
                <a:srgbClr val="FFFFFF"/>
              </a:solidFill>
              <a:latin typeface="Helvetica World"/>
              <a:ea typeface="Helvetica World"/>
              <a:cs typeface="Helvetica World"/>
              <a:sym typeface="Helvetica World"/>
            </a:endParaRPr>
          </a:p>
          <a:p>
            <a:pPr marL="626102" lvl="1" indent="-313051" algn="ctr">
              <a:lnSpc>
                <a:spcPts val="4059"/>
              </a:lnSpc>
              <a:buFont typeface="Arial"/>
              <a:buChar char="•"/>
            </a:pPr>
            <a:r>
              <a:rPr lang="en-US" sz="2899">
                <a:solidFill>
                  <a:srgbClr val="FFFFFF"/>
                </a:solidFill>
                <a:latin typeface="Helvetica World"/>
                <a:ea typeface="Helvetica World"/>
                <a:cs typeface="Helvetica World"/>
                <a:sym typeface="Helvetica World"/>
              </a:rPr>
              <a:t>Request for sensitive information: A site suddenly asking for your password or banking information is suspicious.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6330412" y="8329412"/>
            <a:ext cx="928888" cy="92888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a:off x="16554390" y="8523394"/>
            <a:ext cx="480931" cy="540925"/>
          </a:xfrm>
          <a:custGeom>
            <a:avLst/>
            <a:gdLst/>
            <a:ahLst/>
            <a:cxnLst/>
            <a:rect l="l" t="t" r="r" b="b"/>
            <a:pathLst>
              <a:path w="480931" h="540925">
                <a:moveTo>
                  <a:pt x="0" y="0"/>
                </a:moveTo>
                <a:lnTo>
                  <a:pt x="480931" y="0"/>
                </a:lnTo>
                <a:lnTo>
                  <a:pt x="480931" y="540924"/>
                </a:lnTo>
                <a:lnTo>
                  <a:pt x="0" y="54092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0" name="Group 10"/>
          <p:cNvGrpSpPr/>
          <p:nvPr/>
        </p:nvGrpSpPr>
        <p:grpSpPr>
          <a:xfrm>
            <a:off x="410433" y="410433"/>
            <a:ext cx="1236533" cy="123653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3" name="Freeform 13"/>
          <p:cNvSpPr/>
          <p:nvPr/>
        </p:nvSpPr>
        <p:spPr>
          <a:xfrm>
            <a:off x="11797162" y="1611037"/>
            <a:ext cx="6004547" cy="6718374"/>
          </a:xfrm>
          <a:custGeom>
            <a:avLst/>
            <a:gdLst/>
            <a:ahLst/>
            <a:cxnLst/>
            <a:rect l="l" t="t" r="r" b="b"/>
            <a:pathLst>
              <a:path w="6004547" h="6718374">
                <a:moveTo>
                  <a:pt x="0" y="0"/>
                </a:moveTo>
                <a:lnTo>
                  <a:pt x="6004548" y="0"/>
                </a:lnTo>
                <a:lnTo>
                  <a:pt x="6004548" y="6718375"/>
                </a:lnTo>
                <a:lnTo>
                  <a:pt x="0" y="6718375"/>
                </a:lnTo>
                <a:lnTo>
                  <a:pt x="0" y="0"/>
                </a:lnTo>
                <a:close/>
              </a:path>
            </a:pathLst>
          </a:custGeom>
          <a:blipFill>
            <a:blip r:embed="rId5"/>
            <a:stretch>
              <a:fillRect/>
            </a:stretch>
          </a:blipFill>
        </p:spPr>
      </p:sp>
      <p:sp>
        <p:nvSpPr>
          <p:cNvPr id="14" name="TextBox 14"/>
          <p:cNvSpPr txBox="1"/>
          <p:nvPr/>
        </p:nvSpPr>
        <p:spPr>
          <a:xfrm>
            <a:off x="1028700" y="6927245"/>
            <a:ext cx="12175811" cy="2598239"/>
          </a:xfrm>
          <a:prstGeom prst="rect">
            <a:avLst/>
          </a:prstGeom>
        </p:spPr>
        <p:txBody>
          <a:bodyPr lIns="0" tIns="0" rIns="0" bIns="0" rtlCol="0" anchor="t">
            <a:spAutoFit/>
          </a:bodyPr>
          <a:lstStyle/>
          <a:p>
            <a:pPr algn="l">
              <a:lnSpc>
                <a:spcPts val="10153"/>
              </a:lnSpc>
            </a:pPr>
            <a:r>
              <a:rPr lang="en-US" sz="9230">
                <a:solidFill>
                  <a:srgbClr val="FF3131"/>
                </a:solidFill>
                <a:latin typeface="Space Age"/>
                <a:ea typeface="Space Age"/>
                <a:cs typeface="Space Age"/>
                <a:sym typeface="Space Age"/>
              </a:rPr>
              <a:t>IDENTIFYING FAKE WEBSITES</a:t>
            </a:r>
          </a:p>
        </p:txBody>
      </p:sp>
      <p:sp>
        <p:nvSpPr>
          <p:cNvPr id="15" name="TextBox 15"/>
          <p:cNvSpPr txBox="1"/>
          <p:nvPr/>
        </p:nvSpPr>
        <p:spPr>
          <a:xfrm>
            <a:off x="840224"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3</a:t>
            </a:r>
          </a:p>
        </p:txBody>
      </p:sp>
      <p:sp>
        <p:nvSpPr>
          <p:cNvPr id="16" name="TextBox 16"/>
          <p:cNvSpPr txBox="1"/>
          <p:nvPr/>
        </p:nvSpPr>
        <p:spPr>
          <a:xfrm>
            <a:off x="1883595" y="705175"/>
            <a:ext cx="5541407"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Identifying Fake Websites</a:t>
            </a:r>
          </a:p>
        </p:txBody>
      </p:sp>
      <p:sp>
        <p:nvSpPr>
          <p:cNvPr id="17" name="TextBox 17"/>
          <p:cNvSpPr txBox="1"/>
          <p:nvPr/>
        </p:nvSpPr>
        <p:spPr>
          <a:xfrm>
            <a:off x="1217176" y="1890372"/>
            <a:ext cx="3744873" cy="609601"/>
          </a:xfrm>
          <a:prstGeom prst="rect">
            <a:avLst/>
          </a:prstGeom>
        </p:spPr>
        <p:txBody>
          <a:bodyPr lIns="0" tIns="0" rIns="0" bIns="0" rtlCol="0" anchor="t">
            <a:spAutoFit/>
          </a:bodyPr>
          <a:lstStyle/>
          <a:p>
            <a:pPr algn="ctr">
              <a:lnSpc>
                <a:spcPts val="4619"/>
              </a:lnSpc>
              <a:spcBef>
                <a:spcPct val="0"/>
              </a:spcBef>
            </a:pPr>
            <a:r>
              <a:rPr lang="en-US" sz="3299" b="1" u="sng">
                <a:solidFill>
                  <a:srgbClr val="FF3131"/>
                </a:solidFill>
                <a:latin typeface="Helvetica World Bold"/>
                <a:ea typeface="Helvetica World Bold"/>
                <a:cs typeface="Helvetica World Bold"/>
                <a:sym typeface="Helvetica World Bold"/>
              </a:rPr>
              <a:t>Concrete example:</a:t>
            </a:r>
          </a:p>
        </p:txBody>
      </p:sp>
      <p:sp>
        <p:nvSpPr>
          <p:cNvPr id="18" name="TextBox 18"/>
          <p:cNvSpPr txBox="1"/>
          <p:nvPr/>
        </p:nvSpPr>
        <p:spPr>
          <a:xfrm>
            <a:off x="840224" y="2966698"/>
            <a:ext cx="9414738" cy="3073401"/>
          </a:xfrm>
          <a:prstGeom prst="rect">
            <a:avLst/>
          </a:prstGeom>
        </p:spPr>
        <p:txBody>
          <a:bodyPr lIns="0" tIns="0" rIns="0" bIns="0" rtlCol="0" anchor="t">
            <a:spAutoFit/>
          </a:bodyPr>
          <a:lstStyle/>
          <a:p>
            <a:pPr algn="ctr">
              <a:lnSpc>
                <a:spcPts val="4899"/>
              </a:lnSpc>
              <a:spcBef>
                <a:spcPct val="0"/>
              </a:spcBef>
            </a:pPr>
            <a:r>
              <a:rPr lang="en-US" sz="3499">
                <a:solidFill>
                  <a:srgbClr val="EAEFF2"/>
                </a:solidFill>
                <a:latin typeface="Helvetica World"/>
                <a:ea typeface="Helvetica World"/>
                <a:cs typeface="Helvetica World"/>
                <a:sym typeface="Helvetica World"/>
              </a:rPr>
              <a:t>A site imitating PayPal asks you to "verify your account" </a:t>
            </a:r>
          </a:p>
          <a:p>
            <a:pPr algn="ctr">
              <a:lnSpc>
                <a:spcPts val="4899"/>
              </a:lnSpc>
              <a:spcBef>
                <a:spcPct val="0"/>
              </a:spcBef>
            </a:pPr>
            <a:r>
              <a:rPr lang="en-US" sz="3499">
                <a:solidFill>
                  <a:srgbClr val="EAEFF2"/>
                </a:solidFill>
                <a:latin typeface="Helvetica World"/>
                <a:ea typeface="Helvetica World"/>
                <a:cs typeface="Helvetica World"/>
                <a:sym typeface="Helvetica World"/>
              </a:rPr>
              <a:t>by entering your password and card number. The URL is "www.paypal-login.co" and there is no HTTPS padlock.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497441" y="2657720"/>
            <a:ext cx="5761859" cy="2595042"/>
            <a:chOff x="0" y="0"/>
            <a:chExt cx="8459470" cy="3810000"/>
          </a:xfrm>
        </p:grpSpPr>
        <p:sp>
          <p:nvSpPr>
            <p:cNvPr id="7" name="Freeform 7"/>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t="-25100" b="-25100"/>
              </a:stretch>
            </a:blipFill>
          </p:spPr>
        </p:sp>
      </p:grpSp>
      <p:sp>
        <p:nvSpPr>
          <p:cNvPr id="8" name="TextBox 8"/>
          <p:cNvSpPr txBox="1"/>
          <p:nvPr/>
        </p:nvSpPr>
        <p:spPr>
          <a:xfrm>
            <a:off x="1028700" y="2714870"/>
            <a:ext cx="9688066" cy="1751674"/>
          </a:xfrm>
          <a:prstGeom prst="rect">
            <a:avLst/>
          </a:prstGeom>
        </p:spPr>
        <p:txBody>
          <a:bodyPr lIns="0" tIns="0" rIns="0" bIns="0" rtlCol="0" anchor="t">
            <a:spAutoFit/>
          </a:bodyPr>
          <a:lstStyle/>
          <a:p>
            <a:pPr algn="l">
              <a:lnSpc>
                <a:spcPts val="6842"/>
              </a:lnSpc>
            </a:pPr>
            <a:r>
              <a:rPr lang="en-US" sz="6220">
                <a:solidFill>
                  <a:srgbClr val="FF3131"/>
                </a:solidFill>
                <a:latin typeface="Space Age"/>
                <a:ea typeface="Space Age"/>
                <a:cs typeface="Space Age"/>
                <a:sym typeface="Space Age"/>
              </a:rPr>
              <a:t>UNDERSTANDING SOCIAL ENGINEERING TACTICS</a:t>
            </a:r>
          </a:p>
        </p:txBody>
      </p:sp>
      <p:grpSp>
        <p:nvGrpSpPr>
          <p:cNvPr id="9" name="Group 9"/>
          <p:cNvGrpSpPr/>
          <p:nvPr/>
        </p:nvGrpSpPr>
        <p:grpSpPr>
          <a:xfrm>
            <a:off x="1199048" y="5603350"/>
            <a:ext cx="16230600" cy="5145536"/>
            <a:chOff x="0" y="0"/>
            <a:chExt cx="4274726" cy="1355203"/>
          </a:xfrm>
        </p:grpSpPr>
        <p:sp>
          <p:nvSpPr>
            <p:cNvPr id="10" name="Freeform 10"/>
            <p:cNvSpPr/>
            <p:nvPr/>
          </p:nvSpPr>
          <p:spPr>
            <a:xfrm>
              <a:off x="0" y="0"/>
              <a:ext cx="4274726" cy="1355203"/>
            </a:xfrm>
            <a:custGeom>
              <a:avLst/>
              <a:gdLst/>
              <a:ahLst/>
              <a:cxnLst/>
              <a:rect l="l" t="t" r="r" b="b"/>
              <a:pathLst>
                <a:path w="4274726" h="1355203">
                  <a:moveTo>
                    <a:pt x="11925" y="0"/>
                  </a:moveTo>
                  <a:lnTo>
                    <a:pt x="4262801" y="0"/>
                  </a:lnTo>
                  <a:cubicBezTo>
                    <a:pt x="4269387" y="0"/>
                    <a:pt x="4274726" y="5339"/>
                    <a:pt x="4274726" y="11925"/>
                  </a:cubicBezTo>
                  <a:lnTo>
                    <a:pt x="4274726" y="1343278"/>
                  </a:lnTo>
                  <a:cubicBezTo>
                    <a:pt x="4274726" y="1349864"/>
                    <a:pt x="4269387" y="1355203"/>
                    <a:pt x="4262801" y="1355203"/>
                  </a:cubicBezTo>
                  <a:lnTo>
                    <a:pt x="11925" y="1355203"/>
                  </a:lnTo>
                  <a:cubicBezTo>
                    <a:pt x="5339" y="1355203"/>
                    <a:pt x="0" y="1349864"/>
                    <a:pt x="0" y="1343278"/>
                  </a:cubicBezTo>
                  <a:lnTo>
                    <a:pt x="0" y="11925"/>
                  </a:lnTo>
                  <a:cubicBezTo>
                    <a:pt x="0" y="5339"/>
                    <a:pt x="5339" y="0"/>
                    <a:pt x="11925" y="0"/>
                  </a:cubicBezTo>
                  <a:close/>
                </a:path>
              </a:pathLst>
            </a:custGeom>
            <a:solidFill>
              <a:srgbClr val="000000">
                <a:alpha val="0"/>
              </a:srgbClr>
            </a:solidFill>
            <a:ln w="9525" cap="rnd">
              <a:solidFill>
                <a:srgbClr val="FFFFFF"/>
              </a:solidFill>
              <a:prstDash val="solid"/>
              <a:round/>
            </a:ln>
          </p:spPr>
        </p:sp>
        <p:sp>
          <p:nvSpPr>
            <p:cNvPr id="11" name="TextBox 11"/>
            <p:cNvSpPr txBox="1"/>
            <p:nvPr/>
          </p:nvSpPr>
          <p:spPr>
            <a:xfrm>
              <a:off x="0" y="-57150"/>
              <a:ext cx="4274726" cy="1412353"/>
            </a:xfrm>
            <a:prstGeom prst="rect">
              <a:avLst/>
            </a:prstGeom>
          </p:spPr>
          <p:txBody>
            <a:bodyPr lIns="50800" tIns="50800" rIns="50800" bIns="50800" rtlCol="0" anchor="ctr"/>
            <a:lstStyle/>
            <a:p>
              <a:pPr algn="ctr">
                <a:lnSpc>
                  <a:spcPts val="3779"/>
                </a:lnSpc>
              </a:pPr>
              <a:r>
                <a:rPr lang="en-US" sz="2699">
                  <a:solidFill>
                    <a:srgbClr val="EAEFF2"/>
                  </a:solidFill>
                  <a:latin typeface="Helvetica World"/>
                  <a:ea typeface="Helvetica World"/>
                  <a:cs typeface="Helvetica World"/>
                  <a:sym typeface="Helvetica World"/>
                </a:rPr>
                <a:t>Attackers exploit human psychology to manipulate their victims. Here are common tactics:</a:t>
              </a:r>
            </a:p>
          </p:txBody>
        </p:sp>
      </p:grpSp>
      <p:grpSp>
        <p:nvGrpSpPr>
          <p:cNvPr id="12" name="Group 12"/>
          <p:cNvGrpSpPr/>
          <p:nvPr/>
        </p:nvGrpSpPr>
        <p:grpSpPr>
          <a:xfrm>
            <a:off x="16127773" y="4142003"/>
            <a:ext cx="1131527" cy="11315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5" name="Freeform 15"/>
          <p:cNvSpPr/>
          <p:nvPr/>
        </p:nvSpPr>
        <p:spPr>
          <a:xfrm>
            <a:off x="16400613" y="4378302"/>
            <a:ext cx="585847" cy="658928"/>
          </a:xfrm>
          <a:custGeom>
            <a:avLst/>
            <a:gdLst/>
            <a:ahLst/>
            <a:cxnLst/>
            <a:rect l="l" t="t" r="r" b="b"/>
            <a:pathLst>
              <a:path w="585847" h="658928">
                <a:moveTo>
                  <a:pt x="0" y="0"/>
                </a:moveTo>
                <a:lnTo>
                  <a:pt x="585847" y="0"/>
                </a:lnTo>
                <a:lnTo>
                  <a:pt x="585847" y="658928"/>
                </a:lnTo>
                <a:lnTo>
                  <a:pt x="0" y="658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6" name="Group 16"/>
          <p:cNvGrpSpPr/>
          <p:nvPr/>
        </p:nvGrpSpPr>
        <p:grpSpPr>
          <a:xfrm>
            <a:off x="392305" y="410433"/>
            <a:ext cx="1236533" cy="123653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9" name="TextBox 19"/>
          <p:cNvSpPr txBox="1"/>
          <p:nvPr/>
        </p:nvSpPr>
        <p:spPr>
          <a:xfrm>
            <a:off x="822096"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20" name="TextBox 20"/>
          <p:cNvSpPr txBox="1"/>
          <p:nvPr/>
        </p:nvSpPr>
        <p:spPr>
          <a:xfrm>
            <a:off x="1874351" y="705175"/>
            <a:ext cx="884241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497441" y="2657720"/>
            <a:ext cx="5761859" cy="2595042"/>
            <a:chOff x="0" y="0"/>
            <a:chExt cx="8459470" cy="3810000"/>
          </a:xfrm>
        </p:grpSpPr>
        <p:sp>
          <p:nvSpPr>
            <p:cNvPr id="7" name="Freeform 7"/>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1715" r="-1715"/>
              </a:stretch>
            </a:blipFill>
          </p:spPr>
        </p:sp>
      </p:grpSp>
      <p:grpSp>
        <p:nvGrpSpPr>
          <p:cNvPr id="8" name="Group 8"/>
          <p:cNvGrpSpPr/>
          <p:nvPr/>
        </p:nvGrpSpPr>
        <p:grpSpPr>
          <a:xfrm>
            <a:off x="1199048" y="5603350"/>
            <a:ext cx="16230600" cy="5145536"/>
            <a:chOff x="0" y="0"/>
            <a:chExt cx="4274726" cy="1355203"/>
          </a:xfrm>
        </p:grpSpPr>
        <p:sp>
          <p:nvSpPr>
            <p:cNvPr id="9" name="Freeform 9"/>
            <p:cNvSpPr/>
            <p:nvPr/>
          </p:nvSpPr>
          <p:spPr>
            <a:xfrm>
              <a:off x="0" y="0"/>
              <a:ext cx="4274726" cy="1355203"/>
            </a:xfrm>
            <a:custGeom>
              <a:avLst/>
              <a:gdLst/>
              <a:ahLst/>
              <a:cxnLst/>
              <a:rect l="l" t="t" r="r" b="b"/>
              <a:pathLst>
                <a:path w="4274726" h="1355203">
                  <a:moveTo>
                    <a:pt x="11925" y="0"/>
                  </a:moveTo>
                  <a:lnTo>
                    <a:pt x="4262801" y="0"/>
                  </a:lnTo>
                  <a:cubicBezTo>
                    <a:pt x="4269387" y="0"/>
                    <a:pt x="4274726" y="5339"/>
                    <a:pt x="4274726" y="11925"/>
                  </a:cubicBezTo>
                  <a:lnTo>
                    <a:pt x="4274726" y="1343278"/>
                  </a:lnTo>
                  <a:cubicBezTo>
                    <a:pt x="4274726" y="1349864"/>
                    <a:pt x="4269387" y="1355203"/>
                    <a:pt x="4262801" y="1355203"/>
                  </a:cubicBezTo>
                  <a:lnTo>
                    <a:pt x="11925" y="1355203"/>
                  </a:lnTo>
                  <a:cubicBezTo>
                    <a:pt x="5339" y="1355203"/>
                    <a:pt x="0" y="1349864"/>
                    <a:pt x="0" y="1343278"/>
                  </a:cubicBezTo>
                  <a:lnTo>
                    <a:pt x="0" y="11925"/>
                  </a:lnTo>
                  <a:cubicBezTo>
                    <a:pt x="0" y="5339"/>
                    <a:pt x="5339" y="0"/>
                    <a:pt x="11925" y="0"/>
                  </a:cubicBezTo>
                  <a:close/>
                </a:path>
              </a:pathLst>
            </a:custGeom>
            <a:solidFill>
              <a:srgbClr val="000000">
                <a:alpha val="0"/>
              </a:srgbClr>
            </a:solidFill>
            <a:ln w="9525" cap="rnd">
              <a:solidFill>
                <a:srgbClr val="FFFFFF"/>
              </a:solidFill>
              <a:prstDash val="solid"/>
              <a:round/>
            </a:ln>
          </p:spPr>
        </p:sp>
        <p:sp>
          <p:nvSpPr>
            <p:cNvPr id="10" name="TextBox 10"/>
            <p:cNvSpPr txBox="1"/>
            <p:nvPr/>
          </p:nvSpPr>
          <p:spPr>
            <a:xfrm>
              <a:off x="0" y="-57150"/>
              <a:ext cx="4274726" cy="1412353"/>
            </a:xfrm>
            <a:prstGeom prst="rect">
              <a:avLst/>
            </a:prstGeom>
          </p:spPr>
          <p:txBody>
            <a:bodyPr lIns="50800" tIns="50800" rIns="50800" bIns="50800" rtlCol="0" anchor="ctr"/>
            <a:lstStyle/>
            <a:p>
              <a:pPr algn="ctr">
                <a:lnSpc>
                  <a:spcPts val="3779"/>
                </a:lnSpc>
              </a:pPr>
              <a:endParaRPr/>
            </a:p>
          </p:txBody>
        </p:sp>
      </p:grpSp>
      <p:grpSp>
        <p:nvGrpSpPr>
          <p:cNvPr id="11" name="Group 11"/>
          <p:cNvGrpSpPr/>
          <p:nvPr/>
        </p:nvGrpSpPr>
        <p:grpSpPr>
          <a:xfrm>
            <a:off x="16127773" y="4142003"/>
            <a:ext cx="1131527" cy="11315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6400613" y="4378302"/>
            <a:ext cx="585847" cy="658928"/>
          </a:xfrm>
          <a:custGeom>
            <a:avLst/>
            <a:gdLst/>
            <a:ahLst/>
            <a:cxnLst/>
            <a:rect l="l" t="t" r="r" b="b"/>
            <a:pathLst>
              <a:path w="585847" h="658928">
                <a:moveTo>
                  <a:pt x="0" y="0"/>
                </a:moveTo>
                <a:lnTo>
                  <a:pt x="585847" y="0"/>
                </a:lnTo>
                <a:lnTo>
                  <a:pt x="585847" y="658928"/>
                </a:lnTo>
                <a:lnTo>
                  <a:pt x="0" y="658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5" name="Group 15"/>
          <p:cNvGrpSpPr/>
          <p:nvPr/>
        </p:nvGrpSpPr>
        <p:grpSpPr>
          <a:xfrm>
            <a:off x="392305" y="410433"/>
            <a:ext cx="1236533" cy="12365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1028700" y="2714870"/>
            <a:ext cx="9688066" cy="1751674"/>
          </a:xfrm>
          <a:prstGeom prst="rect">
            <a:avLst/>
          </a:prstGeom>
        </p:spPr>
        <p:txBody>
          <a:bodyPr lIns="0" tIns="0" rIns="0" bIns="0" rtlCol="0" anchor="t">
            <a:spAutoFit/>
          </a:bodyPr>
          <a:lstStyle/>
          <a:p>
            <a:pPr algn="l">
              <a:lnSpc>
                <a:spcPts val="6842"/>
              </a:lnSpc>
            </a:pPr>
            <a:r>
              <a:rPr lang="en-US" sz="6220">
                <a:solidFill>
                  <a:srgbClr val="FF3131"/>
                </a:solidFill>
                <a:latin typeface="Space Age"/>
                <a:ea typeface="Space Age"/>
                <a:cs typeface="Space Age"/>
                <a:sym typeface="Space Age"/>
              </a:rPr>
              <a:t>UNDERSTANDING SOCIAL ENGINEERING TACTICS</a:t>
            </a:r>
          </a:p>
        </p:txBody>
      </p:sp>
      <p:sp>
        <p:nvSpPr>
          <p:cNvPr id="19" name="TextBox 19"/>
          <p:cNvSpPr txBox="1"/>
          <p:nvPr/>
        </p:nvSpPr>
        <p:spPr>
          <a:xfrm>
            <a:off x="822096"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20" name="TextBox 20"/>
          <p:cNvSpPr txBox="1"/>
          <p:nvPr/>
        </p:nvSpPr>
        <p:spPr>
          <a:xfrm>
            <a:off x="1874351" y="705175"/>
            <a:ext cx="884241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
        <p:nvSpPr>
          <p:cNvPr id="21" name="TextBox 21"/>
          <p:cNvSpPr txBox="1"/>
          <p:nvPr/>
        </p:nvSpPr>
        <p:spPr>
          <a:xfrm>
            <a:off x="1391126" y="7699232"/>
            <a:ext cx="15868174" cy="476886"/>
          </a:xfrm>
          <a:prstGeom prst="rect">
            <a:avLst/>
          </a:prstGeom>
        </p:spPr>
        <p:txBody>
          <a:bodyPr lIns="0" tIns="0" rIns="0" bIns="0" rtlCol="0" anchor="t">
            <a:spAutoFit/>
          </a:bodyPr>
          <a:lstStyle/>
          <a:p>
            <a:pPr algn="ctr">
              <a:lnSpc>
                <a:spcPts val="3639"/>
              </a:lnSpc>
              <a:spcBef>
                <a:spcPct val="0"/>
              </a:spcBef>
            </a:pPr>
            <a:r>
              <a:rPr lang="en-US" sz="2599" b="1" u="sng">
                <a:solidFill>
                  <a:srgbClr val="FFFFFF"/>
                </a:solidFill>
                <a:latin typeface="Helvetica World Bold"/>
                <a:ea typeface="Helvetica World Bold"/>
                <a:cs typeface="Helvetica World Bold"/>
                <a:sym typeface="Helvetica World Bold"/>
              </a:rPr>
              <a:t>Fear and Urgency: </a:t>
            </a:r>
            <a:r>
              <a:rPr lang="en-US" sz="2599">
                <a:solidFill>
                  <a:srgbClr val="FFFFFF"/>
                </a:solidFill>
                <a:latin typeface="Helvetica World"/>
                <a:ea typeface="Helvetica World"/>
                <a:cs typeface="Helvetica World"/>
                <a:sym typeface="Helvetica World"/>
              </a:rPr>
              <a:t>Create a sense of panic to encourage rapid action (e.g., "Your account is compromised!").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99048" y="5603350"/>
            <a:ext cx="16230600" cy="5145536"/>
            <a:chOff x="0" y="0"/>
            <a:chExt cx="4274726" cy="1355203"/>
          </a:xfrm>
        </p:grpSpPr>
        <p:sp>
          <p:nvSpPr>
            <p:cNvPr id="7" name="Freeform 7"/>
            <p:cNvSpPr/>
            <p:nvPr/>
          </p:nvSpPr>
          <p:spPr>
            <a:xfrm>
              <a:off x="0" y="0"/>
              <a:ext cx="4274726" cy="1355203"/>
            </a:xfrm>
            <a:custGeom>
              <a:avLst/>
              <a:gdLst/>
              <a:ahLst/>
              <a:cxnLst/>
              <a:rect l="l" t="t" r="r" b="b"/>
              <a:pathLst>
                <a:path w="4274726" h="1355203">
                  <a:moveTo>
                    <a:pt x="11925" y="0"/>
                  </a:moveTo>
                  <a:lnTo>
                    <a:pt x="4262801" y="0"/>
                  </a:lnTo>
                  <a:cubicBezTo>
                    <a:pt x="4269387" y="0"/>
                    <a:pt x="4274726" y="5339"/>
                    <a:pt x="4274726" y="11925"/>
                  </a:cubicBezTo>
                  <a:lnTo>
                    <a:pt x="4274726" y="1343278"/>
                  </a:lnTo>
                  <a:cubicBezTo>
                    <a:pt x="4274726" y="1349864"/>
                    <a:pt x="4269387" y="1355203"/>
                    <a:pt x="4262801" y="1355203"/>
                  </a:cubicBezTo>
                  <a:lnTo>
                    <a:pt x="11925" y="1355203"/>
                  </a:lnTo>
                  <a:cubicBezTo>
                    <a:pt x="5339" y="1355203"/>
                    <a:pt x="0" y="1349864"/>
                    <a:pt x="0" y="1343278"/>
                  </a:cubicBezTo>
                  <a:lnTo>
                    <a:pt x="0" y="11925"/>
                  </a:lnTo>
                  <a:cubicBezTo>
                    <a:pt x="0" y="5339"/>
                    <a:pt x="5339" y="0"/>
                    <a:pt x="11925" y="0"/>
                  </a:cubicBezTo>
                  <a:close/>
                </a:path>
              </a:pathLst>
            </a:custGeom>
            <a:solidFill>
              <a:srgbClr val="000000">
                <a:alpha val="0"/>
              </a:srgbClr>
            </a:solidFill>
            <a:ln w="9525" cap="rnd">
              <a:solidFill>
                <a:srgbClr val="FFFFFF"/>
              </a:solidFill>
              <a:prstDash val="solid"/>
              <a:round/>
            </a:ln>
          </p:spPr>
        </p:sp>
        <p:sp>
          <p:nvSpPr>
            <p:cNvPr id="8" name="TextBox 8"/>
            <p:cNvSpPr txBox="1"/>
            <p:nvPr/>
          </p:nvSpPr>
          <p:spPr>
            <a:xfrm>
              <a:off x="0" y="-57150"/>
              <a:ext cx="4274726" cy="1412353"/>
            </a:xfrm>
            <a:prstGeom prst="rect">
              <a:avLst/>
            </a:prstGeom>
          </p:spPr>
          <p:txBody>
            <a:bodyPr lIns="50800" tIns="50800" rIns="50800" bIns="50800" rtlCol="0" anchor="ctr"/>
            <a:lstStyle/>
            <a:p>
              <a:pPr algn="ctr">
                <a:lnSpc>
                  <a:spcPts val="3779"/>
                </a:lnSpc>
              </a:pPr>
              <a:endParaRPr/>
            </a:p>
          </p:txBody>
        </p:sp>
      </p:grpSp>
      <p:grpSp>
        <p:nvGrpSpPr>
          <p:cNvPr id="9" name="Group 9"/>
          <p:cNvGrpSpPr/>
          <p:nvPr/>
        </p:nvGrpSpPr>
        <p:grpSpPr>
          <a:xfrm>
            <a:off x="11497441" y="2657720"/>
            <a:ext cx="5761859" cy="2595042"/>
            <a:chOff x="0" y="0"/>
            <a:chExt cx="8459470" cy="3810000"/>
          </a:xfrm>
        </p:grpSpPr>
        <p:sp>
          <p:nvSpPr>
            <p:cNvPr id="10" name="Freeform 10"/>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t="-7847" b="-7847"/>
              </a:stretch>
            </a:blipFill>
          </p:spPr>
        </p:sp>
      </p:grpSp>
      <p:grpSp>
        <p:nvGrpSpPr>
          <p:cNvPr id="11" name="Group 11"/>
          <p:cNvGrpSpPr/>
          <p:nvPr/>
        </p:nvGrpSpPr>
        <p:grpSpPr>
          <a:xfrm>
            <a:off x="16127773" y="4142003"/>
            <a:ext cx="1131527" cy="11315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6400613" y="4378302"/>
            <a:ext cx="585847" cy="658928"/>
          </a:xfrm>
          <a:custGeom>
            <a:avLst/>
            <a:gdLst/>
            <a:ahLst/>
            <a:cxnLst/>
            <a:rect l="l" t="t" r="r" b="b"/>
            <a:pathLst>
              <a:path w="585847" h="658928">
                <a:moveTo>
                  <a:pt x="0" y="0"/>
                </a:moveTo>
                <a:lnTo>
                  <a:pt x="585847" y="0"/>
                </a:lnTo>
                <a:lnTo>
                  <a:pt x="585847" y="658928"/>
                </a:lnTo>
                <a:lnTo>
                  <a:pt x="0" y="658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5" name="Group 15"/>
          <p:cNvGrpSpPr/>
          <p:nvPr/>
        </p:nvGrpSpPr>
        <p:grpSpPr>
          <a:xfrm>
            <a:off x="392305" y="410433"/>
            <a:ext cx="1236533" cy="12365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1028700" y="2714870"/>
            <a:ext cx="9688066" cy="1751674"/>
          </a:xfrm>
          <a:prstGeom prst="rect">
            <a:avLst/>
          </a:prstGeom>
        </p:spPr>
        <p:txBody>
          <a:bodyPr lIns="0" tIns="0" rIns="0" bIns="0" rtlCol="0" anchor="t">
            <a:spAutoFit/>
          </a:bodyPr>
          <a:lstStyle/>
          <a:p>
            <a:pPr algn="l">
              <a:lnSpc>
                <a:spcPts val="6842"/>
              </a:lnSpc>
            </a:pPr>
            <a:r>
              <a:rPr lang="en-US" sz="6220">
                <a:solidFill>
                  <a:srgbClr val="FF3131"/>
                </a:solidFill>
                <a:latin typeface="Space Age"/>
                <a:ea typeface="Space Age"/>
                <a:cs typeface="Space Age"/>
                <a:sym typeface="Space Age"/>
              </a:rPr>
              <a:t>UNDERSTANDING SOCIAL ENGINEERING TACTICS</a:t>
            </a:r>
          </a:p>
        </p:txBody>
      </p:sp>
      <p:sp>
        <p:nvSpPr>
          <p:cNvPr id="19" name="TextBox 19"/>
          <p:cNvSpPr txBox="1"/>
          <p:nvPr/>
        </p:nvSpPr>
        <p:spPr>
          <a:xfrm>
            <a:off x="822096"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20" name="TextBox 20"/>
          <p:cNvSpPr txBox="1"/>
          <p:nvPr/>
        </p:nvSpPr>
        <p:spPr>
          <a:xfrm>
            <a:off x="1874351" y="705175"/>
            <a:ext cx="884241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
        <p:nvSpPr>
          <p:cNvPr id="21" name="TextBox 21"/>
          <p:cNvSpPr txBox="1"/>
          <p:nvPr/>
        </p:nvSpPr>
        <p:spPr>
          <a:xfrm>
            <a:off x="1795462" y="7689707"/>
            <a:ext cx="15059502" cy="575946"/>
          </a:xfrm>
          <a:prstGeom prst="rect">
            <a:avLst/>
          </a:prstGeom>
        </p:spPr>
        <p:txBody>
          <a:bodyPr lIns="0" tIns="0" rIns="0" bIns="0" rtlCol="0" anchor="t">
            <a:spAutoFit/>
          </a:bodyPr>
          <a:lstStyle/>
          <a:p>
            <a:pPr algn="ctr">
              <a:lnSpc>
                <a:spcPts val="4479"/>
              </a:lnSpc>
              <a:spcBef>
                <a:spcPct val="0"/>
              </a:spcBef>
            </a:pPr>
            <a:r>
              <a:rPr lang="en-US" sz="3199" b="1" u="sng">
                <a:solidFill>
                  <a:srgbClr val="FFFFFF"/>
                </a:solidFill>
                <a:latin typeface="Helvetica World Bold"/>
                <a:ea typeface="Helvetica World Bold"/>
                <a:cs typeface="Helvetica World Bold"/>
                <a:sym typeface="Helvetica World Bold"/>
              </a:rPr>
              <a:t>Trust Fraud: </a:t>
            </a:r>
            <a:r>
              <a:rPr lang="en-US" sz="3199">
                <a:solidFill>
                  <a:srgbClr val="FFFFFF"/>
                </a:solidFill>
                <a:latin typeface="Helvetica World"/>
                <a:ea typeface="Helvetica World"/>
                <a:cs typeface="Helvetica World"/>
                <a:sym typeface="Helvetica World"/>
              </a:rPr>
              <a:t>Impersonate an authority (bank, boss, IT department) to gain your trust</a:t>
            </a:r>
            <a:r>
              <a:rPr lang="en-US" sz="3199" b="1" u="sng">
                <a:solidFill>
                  <a:srgbClr val="FFFFFF"/>
                </a:solidFill>
                <a:latin typeface="Helvetica World Bold"/>
                <a:ea typeface="Helvetica World Bold"/>
                <a:cs typeface="Helvetica World Bold"/>
                <a:sym typeface="Helvetica World Bold"/>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99048" y="5603350"/>
            <a:ext cx="16230600" cy="5145536"/>
            <a:chOff x="0" y="0"/>
            <a:chExt cx="4274726" cy="1355203"/>
          </a:xfrm>
        </p:grpSpPr>
        <p:sp>
          <p:nvSpPr>
            <p:cNvPr id="7" name="Freeform 7"/>
            <p:cNvSpPr/>
            <p:nvPr/>
          </p:nvSpPr>
          <p:spPr>
            <a:xfrm>
              <a:off x="0" y="0"/>
              <a:ext cx="4274726" cy="1355203"/>
            </a:xfrm>
            <a:custGeom>
              <a:avLst/>
              <a:gdLst/>
              <a:ahLst/>
              <a:cxnLst/>
              <a:rect l="l" t="t" r="r" b="b"/>
              <a:pathLst>
                <a:path w="4274726" h="1355203">
                  <a:moveTo>
                    <a:pt x="11925" y="0"/>
                  </a:moveTo>
                  <a:lnTo>
                    <a:pt x="4262801" y="0"/>
                  </a:lnTo>
                  <a:cubicBezTo>
                    <a:pt x="4269387" y="0"/>
                    <a:pt x="4274726" y="5339"/>
                    <a:pt x="4274726" y="11925"/>
                  </a:cubicBezTo>
                  <a:lnTo>
                    <a:pt x="4274726" y="1343278"/>
                  </a:lnTo>
                  <a:cubicBezTo>
                    <a:pt x="4274726" y="1349864"/>
                    <a:pt x="4269387" y="1355203"/>
                    <a:pt x="4262801" y="1355203"/>
                  </a:cubicBezTo>
                  <a:lnTo>
                    <a:pt x="11925" y="1355203"/>
                  </a:lnTo>
                  <a:cubicBezTo>
                    <a:pt x="5339" y="1355203"/>
                    <a:pt x="0" y="1349864"/>
                    <a:pt x="0" y="1343278"/>
                  </a:cubicBezTo>
                  <a:lnTo>
                    <a:pt x="0" y="11925"/>
                  </a:lnTo>
                  <a:cubicBezTo>
                    <a:pt x="0" y="5339"/>
                    <a:pt x="5339" y="0"/>
                    <a:pt x="11925" y="0"/>
                  </a:cubicBezTo>
                  <a:close/>
                </a:path>
              </a:pathLst>
            </a:custGeom>
            <a:solidFill>
              <a:srgbClr val="000000">
                <a:alpha val="0"/>
              </a:srgbClr>
            </a:solidFill>
            <a:ln w="9525" cap="rnd">
              <a:solidFill>
                <a:srgbClr val="FFFFFF"/>
              </a:solidFill>
              <a:prstDash val="solid"/>
              <a:round/>
            </a:ln>
          </p:spPr>
        </p:sp>
        <p:sp>
          <p:nvSpPr>
            <p:cNvPr id="8" name="TextBox 8"/>
            <p:cNvSpPr txBox="1"/>
            <p:nvPr/>
          </p:nvSpPr>
          <p:spPr>
            <a:xfrm>
              <a:off x="0" y="-57150"/>
              <a:ext cx="4274726" cy="1412353"/>
            </a:xfrm>
            <a:prstGeom prst="rect">
              <a:avLst/>
            </a:prstGeom>
          </p:spPr>
          <p:txBody>
            <a:bodyPr lIns="50800" tIns="50800" rIns="50800" bIns="50800" rtlCol="0" anchor="ctr"/>
            <a:lstStyle/>
            <a:p>
              <a:pPr algn="ctr">
                <a:lnSpc>
                  <a:spcPts val="3779"/>
                </a:lnSpc>
              </a:pPr>
              <a:endParaRPr/>
            </a:p>
          </p:txBody>
        </p:sp>
      </p:grpSp>
      <p:grpSp>
        <p:nvGrpSpPr>
          <p:cNvPr id="9" name="Group 9"/>
          <p:cNvGrpSpPr/>
          <p:nvPr/>
        </p:nvGrpSpPr>
        <p:grpSpPr>
          <a:xfrm>
            <a:off x="16127773" y="4142003"/>
            <a:ext cx="1131527" cy="1131527"/>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Freeform 12"/>
          <p:cNvSpPr/>
          <p:nvPr/>
        </p:nvSpPr>
        <p:spPr>
          <a:xfrm>
            <a:off x="16400613" y="4378302"/>
            <a:ext cx="585847" cy="658928"/>
          </a:xfrm>
          <a:custGeom>
            <a:avLst/>
            <a:gdLst/>
            <a:ahLst/>
            <a:cxnLst/>
            <a:rect l="l" t="t" r="r" b="b"/>
            <a:pathLst>
              <a:path w="585847" h="658928">
                <a:moveTo>
                  <a:pt x="0" y="0"/>
                </a:moveTo>
                <a:lnTo>
                  <a:pt x="585847" y="0"/>
                </a:lnTo>
                <a:lnTo>
                  <a:pt x="585847" y="658928"/>
                </a:lnTo>
                <a:lnTo>
                  <a:pt x="0" y="65892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13" name="Group 13"/>
          <p:cNvGrpSpPr/>
          <p:nvPr/>
        </p:nvGrpSpPr>
        <p:grpSpPr>
          <a:xfrm>
            <a:off x="392305" y="410433"/>
            <a:ext cx="1236533" cy="123653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5" name="TextBox 1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6" name="Freeform 16"/>
          <p:cNvSpPr/>
          <p:nvPr/>
        </p:nvSpPr>
        <p:spPr>
          <a:xfrm>
            <a:off x="11159095" y="1424623"/>
            <a:ext cx="6100205" cy="5055545"/>
          </a:xfrm>
          <a:custGeom>
            <a:avLst/>
            <a:gdLst/>
            <a:ahLst/>
            <a:cxnLst/>
            <a:rect l="l" t="t" r="r" b="b"/>
            <a:pathLst>
              <a:path w="6100205" h="5055545">
                <a:moveTo>
                  <a:pt x="0" y="0"/>
                </a:moveTo>
                <a:lnTo>
                  <a:pt x="6100205" y="0"/>
                </a:lnTo>
                <a:lnTo>
                  <a:pt x="6100205" y="5055545"/>
                </a:lnTo>
                <a:lnTo>
                  <a:pt x="0" y="5055545"/>
                </a:lnTo>
                <a:lnTo>
                  <a:pt x="0" y="0"/>
                </a:lnTo>
                <a:close/>
              </a:path>
            </a:pathLst>
          </a:custGeom>
          <a:blipFill>
            <a:blip r:embed="rId5"/>
            <a:stretch>
              <a:fillRect/>
            </a:stretch>
          </a:blipFill>
        </p:spPr>
      </p:sp>
      <p:sp>
        <p:nvSpPr>
          <p:cNvPr id="17" name="TextBox 17"/>
          <p:cNvSpPr txBox="1"/>
          <p:nvPr/>
        </p:nvSpPr>
        <p:spPr>
          <a:xfrm>
            <a:off x="1028700" y="2714870"/>
            <a:ext cx="9688066" cy="1751674"/>
          </a:xfrm>
          <a:prstGeom prst="rect">
            <a:avLst/>
          </a:prstGeom>
        </p:spPr>
        <p:txBody>
          <a:bodyPr lIns="0" tIns="0" rIns="0" bIns="0" rtlCol="0" anchor="t">
            <a:spAutoFit/>
          </a:bodyPr>
          <a:lstStyle/>
          <a:p>
            <a:pPr algn="l">
              <a:lnSpc>
                <a:spcPts val="6842"/>
              </a:lnSpc>
            </a:pPr>
            <a:r>
              <a:rPr lang="en-US" sz="6220">
                <a:solidFill>
                  <a:srgbClr val="FF3131"/>
                </a:solidFill>
                <a:latin typeface="Space Age"/>
                <a:ea typeface="Space Age"/>
                <a:cs typeface="Space Age"/>
                <a:sym typeface="Space Age"/>
              </a:rPr>
              <a:t>UNDERSTANDING SOCIAL ENGINEERING TACTICS</a:t>
            </a:r>
          </a:p>
        </p:txBody>
      </p:sp>
      <p:sp>
        <p:nvSpPr>
          <p:cNvPr id="18" name="TextBox 18"/>
          <p:cNvSpPr txBox="1"/>
          <p:nvPr/>
        </p:nvSpPr>
        <p:spPr>
          <a:xfrm>
            <a:off x="822096"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19" name="TextBox 19"/>
          <p:cNvSpPr txBox="1"/>
          <p:nvPr/>
        </p:nvSpPr>
        <p:spPr>
          <a:xfrm>
            <a:off x="1874351" y="705175"/>
            <a:ext cx="884241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
        <p:nvSpPr>
          <p:cNvPr id="20" name="TextBox 20"/>
          <p:cNvSpPr txBox="1"/>
          <p:nvPr/>
        </p:nvSpPr>
        <p:spPr>
          <a:xfrm>
            <a:off x="2270402" y="7689707"/>
            <a:ext cx="14109621" cy="575946"/>
          </a:xfrm>
          <a:prstGeom prst="rect">
            <a:avLst/>
          </a:prstGeom>
        </p:spPr>
        <p:txBody>
          <a:bodyPr lIns="0" tIns="0" rIns="0" bIns="0" rtlCol="0" anchor="t">
            <a:spAutoFit/>
          </a:bodyPr>
          <a:lstStyle/>
          <a:p>
            <a:pPr algn="ctr">
              <a:lnSpc>
                <a:spcPts val="4479"/>
              </a:lnSpc>
              <a:spcBef>
                <a:spcPct val="0"/>
              </a:spcBef>
            </a:pPr>
            <a:r>
              <a:rPr lang="en-US" sz="3199" b="1" u="sng">
                <a:solidFill>
                  <a:srgbClr val="FFFFFF"/>
                </a:solidFill>
                <a:latin typeface="Helvetica World Bold"/>
                <a:ea typeface="Helvetica World Bold"/>
                <a:cs typeface="Helvetica World Bold"/>
                <a:sym typeface="Helvetica World Bold"/>
              </a:rPr>
              <a:t>Curiosity or Greed: </a:t>
            </a:r>
            <a:r>
              <a:rPr lang="en-US" sz="3199">
                <a:solidFill>
                  <a:srgbClr val="FFFFFF"/>
                </a:solidFill>
                <a:latin typeface="Helvetica World"/>
                <a:ea typeface="Helvetica World"/>
                <a:cs typeface="Helvetica World"/>
                <a:sym typeface="Helvetica World"/>
              </a:rPr>
              <a:t>Promise rewards, such as free gift cards, to attract victims.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497441" y="2657720"/>
            <a:ext cx="5761859" cy="2595042"/>
            <a:chOff x="0" y="0"/>
            <a:chExt cx="8459470" cy="3810000"/>
          </a:xfrm>
        </p:grpSpPr>
        <p:sp>
          <p:nvSpPr>
            <p:cNvPr id="7" name="Freeform 7"/>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t="-38137" b="-38137"/>
              </a:stretch>
            </a:blipFill>
          </p:spPr>
        </p:sp>
      </p:grpSp>
      <p:grpSp>
        <p:nvGrpSpPr>
          <p:cNvPr id="8" name="Group 8"/>
          <p:cNvGrpSpPr/>
          <p:nvPr/>
        </p:nvGrpSpPr>
        <p:grpSpPr>
          <a:xfrm>
            <a:off x="1199048" y="5603350"/>
            <a:ext cx="16230600" cy="5145536"/>
            <a:chOff x="0" y="0"/>
            <a:chExt cx="4274726" cy="1355203"/>
          </a:xfrm>
        </p:grpSpPr>
        <p:sp>
          <p:nvSpPr>
            <p:cNvPr id="9" name="Freeform 9"/>
            <p:cNvSpPr/>
            <p:nvPr/>
          </p:nvSpPr>
          <p:spPr>
            <a:xfrm>
              <a:off x="0" y="0"/>
              <a:ext cx="4274726" cy="1355203"/>
            </a:xfrm>
            <a:custGeom>
              <a:avLst/>
              <a:gdLst/>
              <a:ahLst/>
              <a:cxnLst/>
              <a:rect l="l" t="t" r="r" b="b"/>
              <a:pathLst>
                <a:path w="4274726" h="1355203">
                  <a:moveTo>
                    <a:pt x="11925" y="0"/>
                  </a:moveTo>
                  <a:lnTo>
                    <a:pt x="4262801" y="0"/>
                  </a:lnTo>
                  <a:cubicBezTo>
                    <a:pt x="4269387" y="0"/>
                    <a:pt x="4274726" y="5339"/>
                    <a:pt x="4274726" y="11925"/>
                  </a:cubicBezTo>
                  <a:lnTo>
                    <a:pt x="4274726" y="1343278"/>
                  </a:lnTo>
                  <a:cubicBezTo>
                    <a:pt x="4274726" y="1349864"/>
                    <a:pt x="4269387" y="1355203"/>
                    <a:pt x="4262801" y="1355203"/>
                  </a:cubicBezTo>
                  <a:lnTo>
                    <a:pt x="11925" y="1355203"/>
                  </a:lnTo>
                  <a:cubicBezTo>
                    <a:pt x="5339" y="1355203"/>
                    <a:pt x="0" y="1349864"/>
                    <a:pt x="0" y="1343278"/>
                  </a:cubicBezTo>
                  <a:lnTo>
                    <a:pt x="0" y="11925"/>
                  </a:lnTo>
                  <a:cubicBezTo>
                    <a:pt x="0" y="5339"/>
                    <a:pt x="5339" y="0"/>
                    <a:pt x="11925" y="0"/>
                  </a:cubicBezTo>
                  <a:close/>
                </a:path>
              </a:pathLst>
            </a:custGeom>
            <a:solidFill>
              <a:srgbClr val="000000">
                <a:alpha val="0"/>
              </a:srgbClr>
            </a:solidFill>
            <a:ln w="9525" cap="rnd">
              <a:solidFill>
                <a:srgbClr val="FFFFFF"/>
              </a:solidFill>
              <a:prstDash val="solid"/>
              <a:round/>
            </a:ln>
          </p:spPr>
        </p:sp>
        <p:sp>
          <p:nvSpPr>
            <p:cNvPr id="10" name="TextBox 10"/>
            <p:cNvSpPr txBox="1"/>
            <p:nvPr/>
          </p:nvSpPr>
          <p:spPr>
            <a:xfrm>
              <a:off x="0" y="-57150"/>
              <a:ext cx="4274726" cy="1412353"/>
            </a:xfrm>
            <a:prstGeom prst="rect">
              <a:avLst/>
            </a:prstGeom>
          </p:spPr>
          <p:txBody>
            <a:bodyPr lIns="50800" tIns="50800" rIns="50800" bIns="50800" rtlCol="0" anchor="ctr"/>
            <a:lstStyle/>
            <a:p>
              <a:pPr algn="ctr">
                <a:lnSpc>
                  <a:spcPts val="3779"/>
                </a:lnSpc>
              </a:pPr>
              <a:endParaRPr/>
            </a:p>
          </p:txBody>
        </p:sp>
      </p:grpSp>
      <p:grpSp>
        <p:nvGrpSpPr>
          <p:cNvPr id="11" name="Group 11"/>
          <p:cNvGrpSpPr/>
          <p:nvPr/>
        </p:nvGrpSpPr>
        <p:grpSpPr>
          <a:xfrm>
            <a:off x="16127773" y="4142003"/>
            <a:ext cx="1131527" cy="113152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3" name="TextBox 1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4" name="Freeform 14"/>
          <p:cNvSpPr/>
          <p:nvPr/>
        </p:nvSpPr>
        <p:spPr>
          <a:xfrm>
            <a:off x="16400613" y="4378302"/>
            <a:ext cx="585847" cy="658928"/>
          </a:xfrm>
          <a:custGeom>
            <a:avLst/>
            <a:gdLst/>
            <a:ahLst/>
            <a:cxnLst/>
            <a:rect l="l" t="t" r="r" b="b"/>
            <a:pathLst>
              <a:path w="585847" h="658928">
                <a:moveTo>
                  <a:pt x="0" y="0"/>
                </a:moveTo>
                <a:lnTo>
                  <a:pt x="585847" y="0"/>
                </a:lnTo>
                <a:lnTo>
                  <a:pt x="585847" y="658928"/>
                </a:lnTo>
                <a:lnTo>
                  <a:pt x="0" y="6589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15" name="Group 15"/>
          <p:cNvGrpSpPr/>
          <p:nvPr/>
        </p:nvGrpSpPr>
        <p:grpSpPr>
          <a:xfrm>
            <a:off x="392305" y="410433"/>
            <a:ext cx="1236533" cy="12365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8" name="TextBox 18"/>
          <p:cNvSpPr txBox="1"/>
          <p:nvPr/>
        </p:nvSpPr>
        <p:spPr>
          <a:xfrm>
            <a:off x="1028700" y="2714870"/>
            <a:ext cx="9688066" cy="1751674"/>
          </a:xfrm>
          <a:prstGeom prst="rect">
            <a:avLst/>
          </a:prstGeom>
        </p:spPr>
        <p:txBody>
          <a:bodyPr lIns="0" tIns="0" rIns="0" bIns="0" rtlCol="0" anchor="t">
            <a:spAutoFit/>
          </a:bodyPr>
          <a:lstStyle/>
          <a:p>
            <a:pPr algn="l">
              <a:lnSpc>
                <a:spcPts val="6842"/>
              </a:lnSpc>
            </a:pPr>
            <a:r>
              <a:rPr lang="en-US" sz="6220">
                <a:solidFill>
                  <a:srgbClr val="FF3131"/>
                </a:solidFill>
                <a:latin typeface="Space Age"/>
                <a:ea typeface="Space Age"/>
                <a:cs typeface="Space Age"/>
                <a:sym typeface="Space Age"/>
              </a:rPr>
              <a:t>UNDERSTANDING SOCIAL ENGINEERING TACTICS</a:t>
            </a:r>
          </a:p>
        </p:txBody>
      </p:sp>
      <p:sp>
        <p:nvSpPr>
          <p:cNvPr id="19" name="TextBox 19"/>
          <p:cNvSpPr txBox="1"/>
          <p:nvPr/>
        </p:nvSpPr>
        <p:spPr>
          <a:xfrm>
            <a:off x="822096"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20" name="TextBox 20"/>
          <p:cNvSpPr txBox="1"/>
          <p:nvPr/>
        </p:nvSpPr>
        <p:spPr>
          <a:xfrm>
            <a:off x="1874351" y="705175"/>
            <a:ext cx="884241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
        <p:nvSpPr>
          <p:cNvPr id="21" name="TextBox 21"/>
          <p:cNvSpPr txBox="1"/>
          <p:nvPr/>
        </p:nvSpPr>
        <p:spPr>
          <a:xfrm>
            <a:off x="1874351" y="7284202"/>
            <a:ext cx="15341203" cy="1176021"/>
          </a:xfrm>
          <a:prstGeom prst="rect">
            <a:avLst/>
          </a:prstGeom>
        </p:spPr>
        <p:txBody>
          <a:bodyPr lIns="0" tIns="0" rIns="0" bIns="0" rtlCol="0" anchor="t">
            <a:spAutoFit/>
          </a:bodyPr>
          <a:lstStyle/>
          <a:p>
            <a:pPr algn="ctr">
              <a:lnSpc>
                <a:spcPts val="4479"/>
              </a:lnSpc>
              <a:spcBef>
                <a:spcPct val="0"/>
              </a:spcBef>
            </a:pPr>
            <a:r>
              <a:rPr lang="en-US" sz="3199" b="1" u="sng">
                <a:solidFill>
                  <a:srgbClr val="FFFFFF"/>
                </a:solidFill>
                <a:latin typeface="Helvetica World Bold"/>
                <a:ea typeface="Helvetica World Bold"/>
                <a:cs typeface="Helvetica World Bold"/>
                <a:sym typeface="Helvetica World Bold"/>
              </a:rPr>
              <a:t>Personalization: </a:t>
            </a:r>
            <a:r>
              <a:rPr lang="en-US" sz="3199">
                <a:solidFill>
                  <a:srgbClr val="FFFFFF"/>
                </a:solidFill>
                <a:latin typeface="Helvetica World"/>
                <a:ea typeface="Helvetica World"/>
                <a:cs typeface="Helvetica World"/>
                <a:sym typeface="Helvetica World"/>
              </a:rPr>
              <a:t>Use personal information (obtained through data breaches) to make </a:t>
            </a:r>
          </a:p>
          <a:p>
            <a:pPr algn="ctr">
              <a:lnSpc>
                <a:spcPts val="4479"/>
              </a:lnSpc>
              <a:spcBef>
                <a:spcPct val="0"/>
              </a:spcBef>
            </a:pPr>
            <a:r>
              <a:rPr lang="en-US" sz="3199">
                <a:solidFill>
                  <a:srgbClr val="FFFFFF"/>
                </a:solidFill>
                <a:latin typeface="Helvetica World"/>
                <a:ea typeface="Helvetica World"/>
                <a:cs typeface="Helvetica World"/>
                <a:sym typeface="Helvetica World"/>
              </a:rPr>
              <a:t>the message seem credible</a:t>
            </a:r>
            <a:r>
              <a:rPr lang="en-US" sz="3199" b="1" u="sng">
                <a:solidFill>
                  <a:srgbClr val="FFFFFF"/>
                </a:solidFill>
                <a:latin typeface="Helvetica World Bold"/>
                <a:ea typeface="Helvetica World Bold"/>
                <a:cs typeface="Helvetica World Bold"/>
                <a:sym typeface="Helvetica World Bold"/>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199048" y="4466544"/>
            <a:ext cx="16230600" cy="6282342"/>
            <a:chOff x="0" y="0"/>
            <a:chExt cx="4274726" cy="1654609"/>
          </a:xfrm>
        </p:grpSpPr>
        <p:sp>
          <p:nvSpPr>
            <p:cNvPr id="7" name="Freeform 7"/>
            <p:cNvSpPr/>
            <p:nvPr/>
          </p:nvSpPr>
          <p:spPr>
            <a:xfrm>
              <a:off x="0" y="0"/>
              <a:ext cx="4274726" cy="1654609"/>
            </a:xfrm>
            <a:custGeom>
              <a:avLst/>
              <a:gdLst/>
              <a:ahLst/>
              <a:cxnLst/>
              <a:rect l="l" t="t" r="r" b="b"/>
              <a:pathLst>
                <a:path w="4274726" h="1654609">
                  <a:moveTo>
                    <a:pt x="11925" y="0"/>
                  </a:moveTo>
                  <a:lnTo>
                    <a:pt x="4262801" y="0"/>
                  </a:lnTo>
                  <a:cubicBezTo>
                    <a:pt x="4269387" y="0"/>
                    <a:pt x="4274726" y="5339"/>
                    <a:pt x="4274726" y="11925"/>
                  </a:cubicBezTo>
                  <a:lnTo>
                    <a:pt x="4274726" y="1642684"/>
                  </a:lnTo>
                  <a:cubicBezTo>
                    <a:pt x="4274726" y="1649270"/>
                    <a:pt x="4269387" y="1654609"/>
                    <a:pt x="4262801" y="1654609"/>
                  </a:cubicBezTo>
                  <a:lnTo>
                    <a:pt x="11925" y="1654609"/>
                  </a:lnTo>
                  <a:cubicBezTo>
                    <a:pt x="5339" y="1654609"/>
                    <a:pt x="0" y="1649270"/>
                    <a:pt x="0" y="1642684"/>
                  </a:cubicBezTo>
                  <a:lnTo>
                    <a:pt x="0" y="11925"/>
                  </a:lnTo>
                  <a:cubicBezTo>
                    <a:pt x="0" y="5339"/>
                    <a:pt x="5339" y="0"/>
                    <a:pt x="11925" y="0"/>
                  </a:cubicBezTo>
                  <a:close/>
                </a:path>
              </a:pathLst>
            </a:custGeom>
            <a:solidFill>
              <a:srgbClr val="000000">
                <a:alpha val="0"/>
              </a:srgbClr>
            </a:solidFill>
            <a:ln w="9525" cap="rnd">
              <a:solidFill>
                <a:srgbClr val="FFFFFF"/>
              </a:solidFill>
              <a:prstDash val="solid"/>
              <a:round/>
            </a:ln>
          </p:spPr>
        </p:sp>
        <p:sp>
          <p:nvSpPr>
            <p:cNvPr id="8" name="TextBox 8"/>
            <p:cNvSpPr txBox="1"/>
            <p:nvPr/>
          </p:nvSpPr>
          <p:spPr>
            <a:xfrm>
              <a:off x="0" y="-57150"/>
              <a:ext cx="4274726" cy="1711759"/>
            </a:xfrm>
            <a:prstGeom prst="rect">
              <a:avLst/>
            </a:prstGeom>
          </p:spPr>
          <p:txBody>
            <a:bodyPr lIns="50800" tIns="50800" rIns="50800" bIns="50800" rtlCol="0" anchor="ctr"/>
            <a:lstStyle/>
            <a:p>
              <a:pPr algn="ctr">
                <a:lnSpc>
                  <a:spcPts val="3779"/>
                </a:lnSpc>
              </a:pPr>
              <a:endParaRPr/>
            </a:p>
          </p:txBody>
        </p:sp>
      </p:grpSp>
      <p:grpSp>
        <p:nvGrpSpPr>
          <p:cNvPr id="9" name="Group 9"/>
          <p:cNvGrpSpPr/>
          <p:nvPr/>
        </p:nvGrpSpPr>
        <p:grpSpPr>
          <a:xfrm>
            <a:off x="392305"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Freeform 12"/>
          <p:cNvSpPr/>
          <p:nvPr/>
        </p:nvSpPr>
        <p:spPr>
          <a:xfrm>
            <a:off x="10546418" y="2599334"/>
            <a:ext cx="6712882" cy="7449134"/>
          </a:xfrm>
          <a:custGeom>
            <a:avLst/>
            <a:gdLst/>
            <a:ahLst/>
            <a:cxnLst/>
            <a:rect l="l" t="t" r="r" b="b"/>
            <a:pathLst>
              <a:path w="6712882" h="7449134">
                <a:moveTo>
                  <a:pt x="0" y="0"/>
                </a:moveTo>
                <a:lnTo>
                  <a:pt x="6712882" y="0"/>
                </a:lnTo>
                <a:lnTo>
                  <a:pt x="6712882" y="7449133"/>
                </a:lnTo>
                <a:lnTo>
                  <a:pt x="0" y="7449133"/>
                </a:lnTo>
                <a:lnTo>
                  <a:pt x="0" y="0"/>
                </a:lnTo>
                <a:close/>
              </a:path>
            </a:pathLst>
          </a:custGeom>
          <a:blipFill>
            <a:blip r:embed="rId3"/>
            <a:stretch>
              <a:fillRect/>
            </a:stretch>
          </a:blipFill>
        </p:spPr>
      </p:sp>
      <p:sp>
        <p:nvSpPr>
          <p:cNvPr id="13" name="Freeform 13"/>
          <p:cNvSpPr/>
          <p:nvPr/>
        </p:nvSpPr>
        <p:spPr>
          <a:xfrm>
            <a:off x="1010572" y="4077796"/>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4"/>
            <a:stretch>
              <a:fillRect/>
            </a:stretch>
          </a:blipFill>
        </p:spPr>
      </p:sp>
      <p:sp>
        <p:nvSpPr>
          <p:cNvPr id="14" name="TextBox 14"/>
          <p:cNvSpPr txBox="1"/>
          <p:nvPr/>
        </p:nvSpPr>
        <p:spPr>
          <a:xfrm>
            <a:off x="1028700" y="2134386"/>
            <a:ext cx="9688066" cy="1751674"/>
          </a:xfrm>
          <a:prstGeom prst="rect">
            <a:avLst/>
          </a:prstGeom>
        </p:spPr>
        <p:txBody>
          <a:bodyPr lIns="0" tIns="0" rIns="0" bIns="0" rtlCol="0" anchor="t">
            <a:spAutoFit/>
          </a:bodyPr>
          <a:lstStyle/>
          <a:p>
            <a:pPr algn="l">
              <a:lnSpc>
                <a:spcPts val="6842"/>
              </a:lnSpc>
            </a:pPr>
            <a:r>
              <a:rPr lang="en-US" sz="6220">
                <a:solidFill>
                  <a:srgbClr val="FF3131"/>
                </a:solidFill>
                <a:latin typeface="Space Age"/>
                <a:ea typeface="Space Age"/>
                <a:cs typeface="Space Age"/>
                <a:sym typeface="Space Age"/>
              </a:rPr>
              <a:t>UNDERSTANDING SOCIAL ENGINEERING TACTICS</a:t>
            </a:r>
          </a:p>
        </p:txBody>
      </p:sp>
      <p:sp>
        <p:nvSpPr>
          <p:cNvPr id="15" name="TextBox 15"/>
          <p:cNvSpPr txBox="1"/>
          <p:nvPr/>
        </p:nvSpPr>
        <p:spPr>
          <a:xfrm>
            <a:off x="822096"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16" name="TextBox 16"/>
          <p:cNvSpPr txBox="1"/>
          <p:nvPr/>
        </p:nvSpPr>
        <p:spPr>
          <a:xfrm>
            <a:off x="1874351" y="705175"/>
            <a:ext cx="884241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
        <p:nvSpPr>
          <p:cNvPr id="17" name="TextBox 17"/>
          <p:cNvSpPr txBox="1"/>
          <p:nvPr/>
        </p:nvSpPr>
        <p:spPr>
          <a:xfrm>
            <a:off x="12030422" y="1739098"/>
            <a:ext cx="3744873" cy="609601"/>
          </a:xfrm>
          <a:prstGeom prst="rect">
            <a:avLst/>
          </a:prstGeom>
        </p:spPr>
        <p:txBody>
          <a:bodyPr lIns="0" tIns="0" rIns="0" bIns="0" rtlCol="0" anchor="t">
            <a:spAutoFit/>
          </a:bodyPr>
          <a:lstStyle/>
          <a:p>
            <a:pPr algn="ctr">
              <a:lnSpc>
                <a:spcPts val="4619"/>
              </a:lnSpc>
              <a:spcBef>
                <a:spcPct val="0"/>
              </a:spcBef>
            </a:pPr>
            <a:r>
              <a:rPr lang="en-US" sz="3299" b="1" u="sng">
                <a:solidFill>
                  <a:srgbClr val="FF3131"/>
                </a:solidFill>
                <a:latin typeface="Helvetica World Bold"/>
                <a:ea typeface="Helvetica World Bold"/>
                <a:cs typeface="Helvetica World Bold"/>
                <a:sym typeface="Helvetica World Bold"/>
              </a:rPr>
              <a:t>Concrete example: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44000" y="4801740"/>
            <a:ext cx="9920034" cy="5954004"/>
            <a:chOff x="0" y="0"/>
            <a:chExt cx="6350000" cy="3811270"/>
          </a:xfrm>
        </p:grpSpPr>
        <p:sp>
          <p:nvSpPr>
            <p:cNvPr id="7" name="Freeform 7"/>
            <p:cNvSpPr/>
            <p:nvPr/>
          </p:nvSpPr>
          <p:spPr>
            <a:xfrm flipH="1">
              <a:off x="0" y="0"/>
              <a:ext cx="6350000" cy="3811270"/>
            </a:xfrm>
            <a:custGeom>
              <a:avLst/>
              <a:gdLst/>
              <a:ahLst/>
              <a:cxnLst/>
              <a:rect l="l" t="t" r="r" b="b"/>
              <a:pathLst>
                <a:path w="6350000" h="3811270">
                  <a:moveTo>
                    <a:pt x="4701540" y="0"/>
                  </a:moveTo>
                  <a:lnTo>
                    <a:pt x="537210" y="0"/>
                  </a:lnTo>
                  <a:cubicBezTo>
                    <a:pt x="240030" y="0"/>
                    <a:pt x="0" y="240030"/>
                    <a:pt x="0" y="537210"/>
                  </a:cubicBezTo>
                  <a:lnTo>
                    <a:pt x="0" y="2466340"/>
                  </a:lnTo>
                  <a:cubicBezTo>
                    <a:pt x="0" y="2763520"/>
                    <a:pt x="240030" y="3003550"/>
                    <a:pt x="537210" y="3003550"/>
                  </a:cubicBezTo>
                  <a:lnTo>
                    <a:pt x="1598930" y="3003550"/>
                  </a:lnTo>
                  <a:cubicBezTo>
                    <a:pt x="1762760" y="3003550"/>
                    <a:pt x="1918970" y="3078480"/>
                    <a:pt x="2020570" y="3208020"/>
                  </a:cubicBezTo>
                  <a:lnTo>
                    <a:pt x="2336800" y="3606800"/>
                  </a:lnTo>
                  <a:cubicBezTo>
                    <a:pt x="2438400" y="3735070"/>
                    <a:pt x="2593340" y="3811270"/>
                    <a:pt x="2758440" y="3811270"/>
                  </a:cubicBezTo>
                  <a:lnTo>
                    <a:pt x="5812790" y="3811270"/>
                  </a:lnTo>
                  <a:cubicBezTo>
                    <a:pt x="6109970" y="3811270"/>
                    <a:pt x="6350000" y="3571240"/>
                    <a:pt x="6350000" y="3274060"/>
                  </a:cubicBezTo>
                  <a:lnTo>
                    <a:pt x="6350000" y="1375410"/>
                  </a:lnTo>
                  <a:cubicBezTo>
                    <a:pt x="6350000" y="1206500"/>
                    <a:pt x="6271260" y="1047750"/>
                    <a:pt x="6136640" y="946150"/>
                  </a:cubicBezTo>
                  <a:lnTo>
                    <a:pt x="5025390" y="107950"/>
                  </a:lnTo>
                  <a:cubicBezTo>
                    <a:pt x="4932680" y="38100"/>
                    <a:pt x="4818380" y="0"/>
                    <a:pt x="4701540" y="0"/>
                  </a:cubicBezTo>
                  <a:close/>
                </a:path>
              </a:pathLst>
            </a:custGeom>
            <a:blipFill>
              <a:blip r:embed="rId3"/>
              <a:stretch>
                <a:fillRect l="-38774"/>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9" name="TextBox 9"/>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grpSp>
        <p:nvGrpSpPr>
          <p:cNvPr id="10" name="Group 10"/>
          <p:cNvGrpSpPr/>
          <p:nvPr/>
        </p:nvGrpSpPr>
        <p:grpSpPr>
          <a:xfrm>
            <a:off x="365999" y="410433"/>
            <a:ext cx="1236533" cy="123653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1028700" y="5174664"/>
            <a:ext cx="7674054" cy="679452"/>
          </a:xfrm>
          <a:prstGeom prst="rect">
            <a:avLst/>
          </a:prstGeom>
        </p:spPr>
        <p:txBody>
          <a:bodyPr lIns="0" tIns="0" rIns="0" bIns="0" rtlCol="0" anchor="t">
            <a:spAutoFit/>
          </a:bodyPr>
          <a:lstStyle/>
          <a:p>
            <a:pPr algn="ctr">
              <a:lnSpc>
                <a:spcPts val="5599"/>
              </a:lnSpc>
              <a:spcBef>
                <a:spcPct val="0"/>
              </a:spcBef>
            </a:pPr>
            <a:r>
              <a:rPr lang="en-US" sz="3999">
                <a:solidFill>
                  <a:srgbClr val="EAEFF2"/>
                </a:solidFill>
                <a:latin typeface="Helvetica World"/>
                <a:ea typeface="Helvetica World"/>
                <a:cs typeface="Helvetica World"/>
                <a:sym typeface="Helvetica World"/>
              </a:rPr>
              <a:t>Follow these tips to minimize risks: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114425"/>
            <a:ext cx="3130694" cy="1304971"/>
          </a:xfrm>
          <a:prstGeom prst="rect">
            <a:avLst/>
          </a:prstGeom>
        </p:spPr>
        <p:txBody>
          <a:bodyPr lIns="0" tIns="0" rIns="0" bIns="0" rtlCol="0" anchor="t">
            <a:spAutoFit/>
          </a:bodyPr>
          <a:lstStyle/>
          <a:p>
            <a:pPr algn="l">
              <a:lnSpc>
                <a:spcPts val="10081"/>
              </a:lnSpc>
            </a:pPr>
            <a:r>
              <a:rPr lang="en-US" sz="9165">
                <a:solidFill>
                  <a:srgbClr val="FF3131"/>
                </a:solidFill>
                <a:latin typeface="Space Age"/>
                <a:ea typeface="Space Age"/>
                <a:cs typeface="Space Age"/>
                <a:sym typeface="Space Age"/>
              </a:rPr>
              <a:t>PLAN</a:t>
            </a:r>
          </a:p>
        </p:txBody>
      </p:sp>
      <p:grpSp>
        <p:nvGrpSpPr>
          <p:cNvPr id="3" name="Group 3"/>
          <p:cNvGrpSpPr/>
          <p:nvPr/>
        </p:nvGrpSpPr>
        <p:grpSpPr>
          <a:xfrm>
            <a:off x="1028700" y="2517175"/>
            <a:ext cx="1236533" cy="123653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5" name="TextBox 5"/>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6" name="Group 6"/>
          <p:cNvGrpSpPr/>
          <p:nvPr/>
        </p:nvGrpSpPr>
        <p:grpSpPr>
          <a:xfrm>
            <a:off x="1028700" y="45252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9" name="Group 9"/>
          <p:cNvGrpSpPr/>
          <p:nvPr/>
        </p:nvGrpSpPr>
        <p:grpSpPr>
          <a:xfrm>
            <a:off x="1028700" y="6533292"/>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2" name="Group 12"/>
          <p:cNvGrpSpPr/>
          <p:nvPr/>
        </p:nvGrpSpPr>
        <p:grpSpPr>
          <a:xfrm>
            <a:off x="9144000" y="2517175"/>
            <a:ext cx="1236533" cy="1236533"/>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5" name="Group 15"/>
          <p:cNvGrpSpPr/>
          <p:nvPr/>
        </p:nvGrpSpPr>
        <p:grpSpPr>
          <a:xfrm>
            <a:off x="9144000" y="4525233"/>
            <a:ext cx="1236533" cy="123653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7" name="TextBox 1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18" name="Group 18"/>
          <p:cNvGrpSpPr/>
          <p:nvPr/>
        </p:nvGrpSpPr>
        <p:grpSpPr>
          <a:xfrm>
            <a:off x="9144000" y="6533292"/>
            <a:ext cx="1236533" cy="123653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0" name="TextBox 2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5002166" y="8640033"/>
            <a:ext cx="1236533" cy="123653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23" name="TextBox 23"/>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4" name="TextBox 24"/>
          <p:cNvSpPr txBox="1"/>
          <p:nvPr/>
        </p:nvSpPr>
        <p:spPr>
          <a:xfrm>
            <a:off x="1458491" y="2644269"/>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a:t>
            </a:r>
          </a:p>
        </p:txBody>
      </p:sp>
      <p:sp>
        <p:nvSpPr>
          <p:cNvPr id="25" name="TextBox 25"/>
          <p:cNvSpPr txBox="1"/>
          <p:nvPr/>
        </p:nvSpPr>
        <p:spPr>
          <a:xfrm>
            <a:off x="1458491" y="46523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26" name="TextBox 26"/>
          <p:cNvSpPr txBox="1"/>
          <p:nvPr/>
        </p:nvSpPr>
        <p:spPr>
          <a:xfrm>
            <a:off x="1458491" y="6660386"/>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3</a:t>
            </a:r>
          </a:p>
        </p:txBody>
      </p:sp>
      <p:sp>
        <p:nvSpPr>
          <p:cNvPr id="27" name="TextBox 27"/>
          <p:cNvSpPr txBox="1"/>
          <p:nvPr/>
        </p:nvSpPr>
        <p:spPr>
          <a:xfrm>
            <a:off x="9573791" y="2644269"/>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4</a:t>
            </a:r>
          </a:p>
        </p:txBody>
      </p:sp>
      <p:sp>
        <p:nvSpPr>
          <p:cNvPr id="28" name="TextBox 28"/>
          <p:cNvSpPr txBox="1"/>
          <p:nvPr/>
        </p:nvSpPr>
        <p:spPr>
          <a:xfrm>
            <a:off x="9573791" y="46523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29" name="TextBox 29"/>
          <p:cNvSpPr txBox="1"/>
          <p:nvPr/>
        </p:nvSpPr>
        <p:spPr>
          <a:xfrm>
            <a:off x="9573791" y="6660386"/>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30" name="TextBox 30"/>
          <p:cNvSpPr txBox="1"/>
          <p:nvPr/>
        </p:nvSpPr>
        <p:spPr>
          <a:xfrm>
            <a:off x="5431957" y="87671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7</a:t>
            </a:r>
          </a:p>
        </p:txBody>
      </p:sp>
      <p:sp>
        <p:nvSpPr>
          <p:cNvPr id="31" name="TextBox 31"/>
          <p:cNvSpPr txBox="1"/>
          <p:nvPr/>
        </p:nvSpPr>
        <p:spPr>
          <a:xfrm>
            <a:off x="2415270" y="2811909"/>
            <a:ext cx="2726769" cy="580390"/>
          </a:xfrm>
          <a:prstGeom prst="rect">
            <a:avLst/>
          </a:prstGeom>
        </p:spPr>
        <p:txBody>
          <a:bodyPr lIns="0" tIns="0" rIns="0" bIns="0" rtlCol="0" anchor="t">
            <a:spAutoFit/>
          </a:bodyPr>
          <a:lstStyle/>
          <a:p>
            <a:pPr algn="ctr">
              <a:lnSpc>
                <a:spcPts val="4759"/>
              </a:lnSpc>
            </a:pPr>
            <a:r>
              <a:rPr lang="en-US" sz="3399" b="1">
                <a:solidFill>
                  <a:srgbClr val="FFFFFF"/>
                </a:solidFill>
                <a:latin typeface="Open Sans Bold"/>
                <a:ea typeface="Open Sans Bold"/>
                <a:cs typeface="Open Sans Bold"/>
                <a:sym typeface="Open Sans Bold"/>
              </a:rPr>
              <a:t>Introduction</a:t>
            </a:r>
          </a:p>
        </p:txBody>
      </p:sp>
      <p:sp>
        <p:nvSpPr>
          <p:cNvPr id="32" name="TextBox 32"/>
          <p:cNvSpPr txBox="1"/>
          <p:nvPr/>
        </p:nvSpPr>
        <p:spPr>
          <a:xfrm>
            <a:off x="2415270" y="48199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33" name="TextBox 33"/>
          <p:cNvSpPr txBox="1"/>
          <p:nvPr/>
        </p:nvSpPr>
        <p:spPr>
          <a:xfrm>
            <a:off x="2415270" y="6828033"/>
            <a:ext cx="5541407"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Identifying Fake Websites</a:t>
            </a:r>
          </a:p>
        </p:txBody>
      </p:sp>
      <p:sp>
        <p:nvSpPr>
          <p:cNvPr id="34" name="TextBox 34"/>
          <p:cNvSpPr txBox="1"/>
          <p:nvPr/>
        </p:nvSpPr>
        <p:spPr>
          <a:xfrm>
            <a:off x="6373296" y="8922350"/>
            <a:ext cx="236160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Conclusion</a:t>
            </a:r>
          </a:p>
        </p:txBody>
      </p:sp>
      <p:sp>
        <p:nvSpPr>
          <p:cNvPr id="35" name="TextBox 35"/>
          <p:cNvSpPr txBox="1"/>
          <p:nvPr/>
        </p:nvSpPr>
        <p:spPr>
          <a:xfrm>
            <a:off x="10532933" y="2573257"/>
            <a:ext cx="7362761" cy="1180451"/>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Understanding Social Engineering Tactics</a:t>
            </a:r>
          </a:p>
        </p:txBody>
      </p:sp>
      <p:sp>
        <p:nvSpPr>
          <p:cNvPr id="36" name="TextBox 36"/>
          <p:cNvSpPr txBox="1"/>
          <p:nvPr/>
        </p:nvSpPr>
        <p:spPr>
          <a:xfrm>
            <a:off x="10532933" y="48199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37" name="TextBox 37"/>
          <p:cNvSpPr txBox="1"/>
          <p:nvPr/>
        </p:nvSpPr>
        <p:spPr>
          <a:xfrm>
            <a:off x="10532933" y="6828033"/>
            <a:ext cx="3450431"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Interactive Quiz</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44000" y="4801740"/>
            <a:ext cx="9920034" cy="5954004"/>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7797" r="-7797"/>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365999"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365999" y="4959627"/>
            <a:ext cx="8513882" cy="1340486"/>
          </a:xfrm>
          <a:prstGeom prst="rect">
            <a:avLst/>
          </a:prstGeom>
        </p:spPr>
        <p:txBody>
          <a:bodyPr lIns="0" tIns="0" rIns="0" bIns="0" rtlCol="0" anchor="t">
            <a:spAutoFit/>
          </a:bodyPr>
          <a:lstStyle/>
          <a:p>
            <a:pPr algn="ctr">
              <a:lnSpc>
                <a:spcPts val="5179"/>
              </a:lnSpc>
              <a:spcBef>
                <a:spcPct val="0"/>
              </a:spcBef>
            </a:pPr>
            <a:r>
              <a:rPr lang="en-US" sz="3699" b="1" u="sng">
                <a:solidFill>
                  <a:srgbClr val="EAEFF2"/>
                </a:solidFill>
                <a:latin typeface="Helvetica World Bold"/>
                <a:ea typeface="Helvetica World Bold"/>
                <a:cs typeface="Helvetica World Bold"/>
                <a:sym typeface="Helvetica World Bold"/>
              </a:rPr>
              <a:t>Verify senders:</a:t>
            </a:r>
            <a:r>
              <a:rPr lang="en-US" sz="3699">
                <a:solidFill>
                  <a:srgbClr val="EAEFF2"/>
                </a:solidFill>
                <a:latin typeface="Helvetica World"/>
                <a:ea typeface="Helvetica World"/>
                <a:cs typeface="Helvetica World"/>
                <a:sym typeface="Helvetica World"/>
              </a:rPr>
              <a:t> Carefully examine the email address before replying or clicking.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44000" y="4801740"/>
            <a:ext cx="9920034" cy="5954004"/>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t="-33305" b="-33305"/>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365999"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365999" y="4959627"/>
            <a:ext cx="8513882" cy="1997711"/>
          </a:xfrm>
          <a:prstGeom prst="rect">
            <a:avLst/>
          </a:prstGeom>
        </p:spPr>
        <p:txBody>
          <a:bodyPr lIns="0" tIns="0" rIns="0" bIns="0" rtlCol="0" anchor="t">
            <a:spAutoFit/>
          </a:bodyPr>
          <a:lstStyle/>
          <a:p>
            <a:pPr algn="ctr">
              <a:lnSpc>
                <a:spcPts val="5179"/>
              </a:lnSpc>
              <a:spcBef>
                <a:spcPct val="0"/>
              </a:spcBef>
            </a:pPr>
            <a:r>
              <a:rPr lang="en-US" sz="3699" b="1" u="sng">
                <a:solidFill>
                  <a:srgbClr val="EAEFF2"/>
                </a:solidFill>
                <a:latin typeface="Helvetica World Bold"/>
                <a:ea typeface="Helvetica World Bold"/>
                <a:cs typeface="Helvetica World Bold"/>
                <a:sym typeface="Helvetica World Bold"/>
              </a:rPr>
              <a:t>Don't click on suspicious links: </a:t>
            </a:r>
            <a:r>
              <a:rPr lang="en-US" sz="3699">
                <a:solidFill>
                  <a:srgbClr val="EAEFF2"/>
                </a:solidFill>
                <a:latin typeface="Helvetica World"/>
                <a:ea typeface="Helvetica World"/>
                <a:cs typeface="Helvetica World"/>
                <a:sym typeface="Helvetica World"/>
              </a:rPr>
              <a:t>Go directly to official websites through your browser.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44000" y="4801740"/>
            <a:ext cx="9920034" cy="5954004"/>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t="-3003" b="-3003"/>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365999"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365999" y="4959627"/>
            <a:ext cx="8513882" cy="1340486"/>
          </a:xfrm>
          <a:prstGeom prst="rect">
            <a:avLst/>
          </a:prstGeom>
        </p:spPr>
        <p:txBody>
          <a:bodyPr lIns="0" tIns="0" rIns="0" bIns="0" rtlCol="0" anchor="t">
            <a:spAutoFit/>
          </a:bodyPr>
          <a:lstStyle/>
          <a:p>
            <a:pPr algn="ctr">
              <a:lnSpc>
                <a:spcPts val="5179"/>
              </a:lnSpc>
              <a:spcBef>
                <a:spcPct val="0"/>
              </a:spcBef>
            </a:pPr>
            <a:r>
              <a:rPr lang="en-US" sz="3699" b="1" u="sng">
                <a:solidFill>
                  <a:srgbClr val="EAEFF2"/>
                </a:solidFill>
                <a:latin typeface="Helvetica World Bold"/>
                <a:ea typeface="Helvetica World Bold"/>
                <a:cs typeface="Helvetica World Bold"/>
                <a:sym typeface="Helvetica World Bold"/>
              </a:rPr>
              <a:t>Use two-factor authentication (2FA): </a:t>
            </a:r>
            <a:r>
              <a:rPr lang="en-US" sz="3699">
                <a:solidFill>
                  <a:srgbClr val="EAEFF2"/>
                </a:solidFill>
                <a:latin typeface="Helvetica World"/>
                <a:ea typeface="Helvetica World"/>
                <a:cs typeface="Helvetica World"/>
                <a:sym typeface="Helvetica World"/>
              </a:rPr>
              <a:t>Add a layer of security to your accounts.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144000" y="4801740"/>
            <a:ext cx="9920034" cy="5954004"/>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t="-10499" b="-10499"/>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365999"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365999" y="4959627"/>
            <a:ext cx="8513882" cy="1340486"/>
          </a:xfrm>
          <a:prstGeom prst="rect">
            <a:avLst/>
          </a:prstGeom>
        </p:spPr>
        <p:txBody>
          <a:bodyPr lIns="0" tIns="0" rIns="0" bIns="0" rtlCol="0" anchor="t">
            <a:spAutoFit/>
          </a:bodyPr>
          <a:lstStyle/>
          <a:p>
            <a:pPr algn="ctr">
              <a:lnSpc>
                <a:spcPts val="5179"/>
              </a:lnSpc>
              <a:spcBef>
                <a:spcPct val="0"/>
              </a:spcBef>
            </a:pPr>
            <a:r>
              <a:rPr lang="en-US" sz="3699" b="1" u="sng">
                <a:solidFill>
                  <a:srgbClr val="EAEFF2"/>
                </a:solidFill>
                <a:latin typeface="Helvetica World Bold"/>
                <a:ea typeface="Helvetica World Bold"/>
                <a:cs typeface="Helvetica World Bold"/>
                <a:sym typeface="Helvetica World Bold"/>
              </a:rPr>
              <a:t>Beware of urgent requests: </a:t>
            </a:r>
            <a:r>
              <a:rPr lang="en-US" sz="3699">
                <a:solidFill>
                  <a:srgbClr val="EAEFF2"/>
                </a:solidFill>
                <a:latin typeface="Helvetica World"/>
                <a:ea typeface="Helvetica World"/>
                <a:cs typeface="Helvetica World"/>
                <a:sym typeface="Helvetica World"/>
              </a:rPr>
              <a:t>Take the time to verify before acting.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79881" y="4643216"/>
            <a:ext cx="10184153" cy="6112529"/>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t="-5436" b="-5436"/>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365999"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365999" y="4959627"/>
            <a:ext cx="8513882" cy="1997711"/>
          </a:xfrm>
          <a:prstGeom prst="rect">
            <a:avLst/>
          </a:prstGeom>
        </p:spPr>
        <p:txBody>
          <a:bodyPr lIns="0" tIns="0" rIns="0" bIns="0" rtlCol="0" anchor="t">
            <a:spAutoFit/>
          </a:bodyPr>
          <a:lstStyle/>
          <a:p>
            <a:pPr algn="ctr">
              <a:lnSpc>
                <a:spcPts val="5179"/>
              </a:lnSpc>
              <a:spcBef>
                <a:spcPct val="0"/>
              </a:spcBef>
            </a:pPr>
            <a:r>
              <a:rPr lang="en-US" sz="3699" b="1" u="sng">
                <a:solidFill>
                  <a:srgbClr val="EAEFF2"/>
                </a:solidFill>
                <a:latin typeface="Helvetica World Bold"/>
                <a:ea typeface="Helvetica World Bold"/>
                <a:cs typeface="Helvetica World Bold"/>
                <a:sym typeface="Helvetica World Bold"/>
              </a:rPr>
              <a:t>Update your software: </a:t>
            </a:r>
            <a:r>
              <a:rPr lang="en-US" sz="3699">
                <a:solidFill>
                  <a:srgbClr val="EAEFF2"/>
                </a:solidFill>
                <a:latin typeface="Helvetica World"/>
                <a:ea typeface="Helvetica World"/>
                <a:cs typeface="Helvetica World"/>
                <a:sym typeface="Helvetica World"/>
              </a:rPr>
              <a:t>Security patches protect against vulnerabilities exploited by attackers.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8879881" y="4643216"/>
            <a:ext cx="10184153" cy="6112529"/>
            <a:chOff x="0" y="0"/>
            <a:chExt cx="6350000" cy="3811270"/>
          </a:xfrm>
        </p:grpSpPr>
        <p:sp>
          <p:nvSpPr>
            <p:cNvPr id="7" name="Freeform 7"/>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7074" r="-7074"/>
              </a:stretch>
            </a:blipFill>
          </p:spPr>
        </p:sp>
      </p:grpSp>
      <p:sp>
        <p:nvSpPr>
          <p:cNvPr id="8" name="Freeform 8"/>
          <p:cNvSpPr/>
          <p:nvPr/>
        </p:nvSpPr>
        <p:spPr>
          <a:xfrm flipH="1">
            <a:off x="9144000" y="4801740"/>
            <a:ext cx="449124" cy="449124"/>
          </a:xfrm>
          <a:custGeom>
            <a:avLst/>
            <a:gdLst/>
            <a:ahLst/>
            <a:cxnLst/>
            <a:rect l="l" t="t" r="r" b="b"/>
            <a:pathLst>
              <a:path w="449124" h="449124">
                <a:moveTo>
                  <a:pt x="449124" y="0"/>
                </a:moveTo>
                <a:lnTo>
                  <a:pt x="0" y="0"/>
                </a:lnTo>
                <a:lnTo>
                  <a:pt x="0" y="449124"/>
                </a:lnTo>
                <a:lnTo>
                  <a:pt x="449124" y="449124"/>
                </a:lnTo>
                <a:lnTo>
                  <a:pt x="449124" y="0"/>
                </a:lnTo>
                <a:close/>
              </a:path>
            </a:pathLst>
          </a:custGeom>
          <a:blipFill>
            <a:blip r:embed="rId4">
              <a:extLst>
                <a:ext uri="{96DAC541-7B7A-43D3-8B79-37D633B846F1}">
                  <asvg:svgBlip xmlns:asvg="http://schemas.microsoft.com/office/drawing/2016/SVG/main" xmlns="" r:embed="rId5"/>
                </a:ext>
              </a:extLst>
            </a:blip>
            <a:stretch>
              <a:fillRect/>
            </a:stretch>
          </a:blipFill>
        </p:spPr>
      </p:sp>
      <p:grpSp>
        <p:nvGrpSpPr>
          <p:cNvPr id="9" name="Group 9"/>
          <p:cNvGrpSpPr/>
          <p:nvPr/>
        </p:nvGrpSpPr>
        <p:grpSpPr>
          <a:xfrm>
            <a:off x="365999" y="410433"/>
            <a:ext cx="1236533" cy="123653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1" name="TextBox 11"/>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2" name="TextBox 12"/>
          <p:cNvSpPr txBox="1"/>
          <p:nvPr/>
        </p:nvSpPr>
        <p:spPr>
          <a:xfrm>
            <a:off x="9144000" y="2398753"/>
            <a:ext cx="8115300" cy="1694622"/>
          </a:xfrm>
          <a:prstGeom prst="rect">
            <a:avLst/>
          </a:prstGeom>
        </p:spPr>
        <p:txBody>
          <a:bodyPr lIns="0" tIns="0" rIns="0" bIns="0" rtlCol="0" anchor="t">
            <a:spAutoFit/>
          </a:bodyPr>
          <a:lstStyle/>
          <a:p>
            <a:pPr algn="l">
              <a:lnSpc>
                <a:spcPts val="6554"/>
              </a:lnSpc>
            </a:pPr>
            <a:r>
              <a:rPr lang="en-US" sz="5958">
                <a:solidFill>
                  <a:srgbClr val="FF3131"/>
                </a:solidFill>
                <a:latin typeface="Space Age"/>
                <a:ea typeface="Space Age"/>
                <a:cs typeface="Space Age"/>
                <a:sym typeface="Space Age"/>
              </a:rPr>
              <a:t>BEST PRACTICES FOR PROTECTION</a:t>
            </a:r>
          </a:p>
        </p:txBody>
      </p:sp>
      <p:sp>
        <p:nvSpPr>
          <p:cNvPr id="13" name="TextBox 13"/>
          <p:cNvSpPr txBox="1"/>
          <p:nvPr/>
        </p:nvSpPr>
        <p:spPr>
          <a:xfrm>
            <a:off x="79578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5</a:t>
            </a:r>
          </a:p>
        </p:txBody>
      </p:sp>
      <p:sp>
        <p:nvSpPr>
          <p:cNvPr id="14" name="TextBox 14"/>
          <p:cNvSpPr txBox="1"/>
          <p:nvPr/>
        </p:nvSpPr>
        <p:spPr>
          <a:xfrm>
            <a:off x="1754932" y="705175"/>
            <a:ext cx="6145292"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Best Practices for Protection</a:t>
            </a:r>
          </a:p>
        </p:txBody>
      </p:sp>
      <p:sp>
        <p:nvSpPr>
          <p:cNvPr id="15" name="TextBox 15"/>
          <p:cNvSpPr txBox="1"/>
          <p:nvPr/>
        </p:nvSpPr>
        <p:spPr>
          <a:xfrm>
            <a:off x="365999" y="4959627"/>
            <a:ext cx="8513882" cy="1997711"/>
          </a:xfrm>
          <a:prstGeom prst="rect">
            <a:avLst/>
          </a:prstGeom>
        </p:spPr>
        <p:txBody>
          <a:bodyPr lIns="0" tIns="0" rIns="0" bIns="0" rtlCol="0" anchor="t">
            <a:spAutoFit/>
          </a:bodyPr>
          <a:lstStyle/>
          <a:p>
            <a:pPr algn="ctr">
              <a:lnSpc>
                <a:spcPts val="5179"/>
              </a:lnSpc>
              <a:spcBef>
                <a:spcPct val="0"/>
              </a:spcBef>
            </a:pPr>
            <a:r>
              <a:rPr lang="en-US" sz="3699" b="1" u="sng">
                <a:solidFill>
                  <a:srgbClr val="EAEFF2"/>
                </a:solidFill>
                <a:latin typeface="Helvetica World Bold"/>
                <a:ea typeface="Helvetica World Bold"/>
                <a:cs typeface="Helvetica World Bold"/>
                <a:sym typeface="Helvetica World Bold"/>
              </a:rPr>
              <a:t>Report attempts:</a:t>
            </a:r>
            <a:r>
              <a:rPr lang="en-US" sz="3699">
                <a:solidFill>
                  <a:srgbClr val="EAEFF2"/>
                </a:solidFill>
                <a:latin typeface="Helvetica World"/>
                <a:ea typeface="Helvetica World"/>
                <a:cs typeface="Helvetica World"/>
                <a:sym typeface="Helvetica World"/>
              </a:rPr>
              <a:t> Inform your IT department or the relevant platform of suspicious emails.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5086350" y="2101990"/>
            <a:ext cx="8115300" cy="3654992"/>
            <a:chOff x="0" y="0"/>
            <a:chExt cx="8459470" cy="3810000"/>
          </a:xfrm>
        </p:grpSpPr>
        <p:sp>
          <p:nvSpPr>
            <p:cNvPr id="7" name="Freeform 7"/>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t="-23901" b="-23901"/>
              </a:stretch>
            </a:blipFill>
          </p:spPr>
        </p:sp>
      </p:grpSp>
      <p:grpSp>
        <p:nvGrpSpPr>
          <p:cNvPr id="8" name="Group 8"/>
          <p:cNvGrpSpPr/>
          <p:nvPr/>
        </p:nvGrpSpPr>
        <p:grpSpPr>
          <a:xfrm>
            <a:off x="437558" y="410433"/>
            <a:ext cx="1236533" cy="12365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0" name="TextBox 10"/>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1" name="TextBox 11"/>
          <p:cNvSpPr txBox="1"/>
          <p:nvPr/>
        </p:nvSpPr>
        <p:spPr>
          <a:xfrm>
            <a:off x="5086350" y="6623757"/>
            <a:ext cx="8115300" cy="2809958"/>
          </a:xfrm>
          <a:prstGeom prst="rect">
            <a:avLst/>
          </a:prstGeom>
        </p:spPr>
        <p:txBody>
          <a:bodyPr lIns="0" tIns="0" rIns="0" bIns="0" rtlCol="0" anchor="t">
            <a:spAutoFit/>
          </a:bodyPr>
          <a:lstStyle/>
          <a:p>
            <a:pPr algn="l">
              <a:lnSpc>
                <a:spcPts val="7313"/>
              </a:lnSpc>
            </a:pPr>
            <a:endParaRPr/>
          </a:p>
          <a:p>
            <a:pPr algn="l">
              <a:lnSpc>
                <a:spcPts val="7313"/>
              </a:lnSpc>
            </a:pPr>
            <a:r>
              <a:rPr lang="en-US" sz="6648">
                <a:solidFill>
                  <a:srgbClr val="FF3131"/>
                </a:solidFill>
                <a:latin typeface="Space Age"/>
                <a:ea typeface="Space Age"/>
                <a:cs typeface="Space Age"/>
                <a:sym typeface="Space Age"/>
              </a:rPr>
              <a:t>INTERACTIVE QUIZ</a:t>
            </a:r>
          </a:p>
          <a:p>
            <a:pPr algn="l">
              <a:lnSpc>
                <a:spcPts val="7313"/>
              </a:lnSpc>
            </a:pPr>
            <a:endParaRPr lang="en-US" sz="6648">
              <a:solidFill>
                <a:srgbClr val="FF3131"/>
              </a:solidFill>
              <a:latin typeface="Space Age"/>
              <a:ea typeface="Space Age"/>
              <a:cs typeface="Space Age"/>
              <a:sym typeface="Space Age"/>
            </a:endParaRPr>
          </a:p>
        </p:txBody>
      </p:sp>
      <p:sp>
        <p:nvSpPr>
          <p:cNvPr id="12" name="TextBox 12"/>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3" name="TextBox 13"/>
          <p:cNvSpPr txBox="1"/>
          <p:nvPr/>
        </p:nvSpPr>
        <p:spPr>
          <a:xfrm>
            <a:off x="1826492" y="705175"/>
            <a:ext cx="3450431"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Interactive Quiz</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450431"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Interactive Quiz</a:t>
            </a:r>
          </a:p>
        </p:txBody>
      </p:sp>
      <p:sp>
        <p:nvSpPr>
          <p:cNvPr id="13" name="Rectangle 12"/>
          <p:cNvSpPr/>
          <p:nvPr/>
        </p:nvSpPr>
        <p:spPr>
          <a:xfrm>
            <a:off x="437558" y="2352141"/>
            <a:ext cx="10424649" cy="769441"/>
          </a:xfrm>
          <a:prstGeom prst="rect">
            <a:avLst/>
          </a:prstGeom>
        </p:spPr>
        <p:txBody>
          <a:bodyPr wrap="none">
            <a:spAutoFit/>
          </a:bodyPr>
          <a:lstStyle/>
          <a:p>
            <a:r>
              <a:rPr lang="fr-FR" sz="4400" b="1" dirty="0" err="1">
                <a:solidFill>
                  <a:schemeClr val="bg1"/>
                </a:solidFill>
              </a:rPr>
              <a:t>What</a:t>
            </a:r>
            <a:r>
              <a:rPr lang="fr-FR" sz="4400" b="1" dirty="0">
                <a:solidFill>
                  <a:schemeClr val="bg1"/>
                </a:solidFill>
              </a:rPr>
              <a:t> </a:t>
            </a:r>
            <a:r>
              <a:rPr lang="fr-FR" sz="4400" b="1" dirty="0" err="1">
                <a:solidFill>
                  <a:schemeClr val="bg1"/>
                </a:solidFill>
              </a:rPr>
              <a:t>is</a:t>
            </a:r>
            <a:r>
              <a:rPr lang="fr-FR" sz="4400" b="1" dirty="0">
                <a:solidFill>
                  <a:schemeClr val="bg1"/>
                </a:solidFill>
              </a:rPr>
              <a:t> a </a:t>
            </a:r>
            <a:r>
              <a:rPr lang="fr-FR" sz="4400" b="1" dirty="0" err="1">
                <a:solidFill>
                  <a:schemeClr val="bg1"/>
                </a:solidFill>
              </a:rPr>
              <a:t>common</a:t>
            </a:r>
            <a:r>
              <a:rPr lang="fr-FR" sz="4400" b="1" dirty="0">
                <a:solidFill>
                  <a:schemeClr val="bg1"/>
                </a:solidFill>
              </a:rPr>
              <a:t> </a:t>
            </a:r>
            <a:r>
              <a:rPr lang="fr-FR" sz="4400" b="1" dirty="0" err="1">
                <a:solidFill>
                  <a:schemeClr val="bg1"/>
                </a:solidFill>
              </a:rPr>
              <a:t>sign</a:t>
            </a:r>
            <a:r>
              <a:rPr lang="fr-FR" sz="4400" b="1" dirty="0">
                <a:solidFill>
                  <a:schemeClr val="bg1"/>
                </a:solidFill>
              </a:rPr>
              <a:t> of a </a:t>
            </a:r>
            <a:r>
              <a:rPr lang="fr-FR" sz="4400" b="1" dirty="0" err="1">
                <a:solidFill>
                  <a:schemeClr val="bg1"/>
                </a:solidFill>
              </a:rPr>
              <a:t>phishing</a:t>
            </a:r>
            <a:r>
              <a:rPr lang="fr-FR" sz="4400" b="1" dirty="0">
                <a:solidFill>
                  <a:schemeClr val="bg1"/>
                </a:solidFill>
              </a:rPr>
              <a:t> email?</a:t>
            </a:r>
          </a:p>
        </p:txBody>
      </p:sp>
      <p:sp>
        <p:nvSpPr>
          <p:cNvPr id="14" name="Rectangle 13"/>
          <p:cNvSpPr/>
          <p:nvPr/>
        </p:nvSpPr>
        <p:spPr>
          <a:xfrm>
            <a:off x="1498574" y="4405141"/>
            <a:ext cx="6494342" cy="2862322"/>
          </a:xfrm>
          <a:prstGeom prst="rect">
            <a:avLst/>
          </a:prstGeom>
          <a:solidFill>
            <a:srgbClr val="FF0000">
              <a:alpha val="56000"/>
            </a:srgbClr>
          </a:solidFill>
        </p:spPr>
        <p:txBody>
          <a:bodyPr wrap="none">
            <a:spAutoFit/>
          </a:bodyPr>
          <a:lstStyle/>
          <a:p>
            <a:pPr marL="457200" indent="-457200">
              <a:buFont typeface="+mj-lt"/>
              <a:buAutoNum type="alphaUcPeriod"/>
            </a:pPr>
            <a:r>
              <a:rPr lang="fr-FR" sz="3600" b="1" dirty="0" smtClean="0">
                <a:solidFill>
                  <a:schemeClr val="bg1"/>
                </a:solidFill>
                <a:hlinkClick r:id="rId3" action="ppaction://hlinksldjump"/>
              </a:rPr>
              <a:t>An </a:t>
            </a:r>
            <a:r>
              <a:rPr lang="fr-FR" sz="3600" b="1" dirty="0">
                <a:solidFill>
                  <a:schemeClr val="bg1"/>
                </a:solidFill>
                <a:hlinkClick r:id="rId3" action="ppaction://hlinksldjump"/>
              </a:rPr>
              <a:t>official email </a:t>
            </a:r>
            <a:r>
              <a:rPr lang="fr-FR" sz="3600" b="1" dirty="0" err="1" smtClean="0">
                <a:solidFill>
                  <a:schemeClr val="bg1"/>
                </a:solidFill>
                <a:hlinkClick r:id="rId3" action="ppaction://hlinksldjump"/>
              </a:rPr>
              <a:t>address</a:t>
            </a:r>
            <a:endParaRPr lang="fr-FR" sz="3600" b="1" dirty="0">
              <a:solidFill>
                <a:schemeClr val="bg1"/>
              </a:solidFill>
            </a:endParaRPr>
          </a:p>
          <a:p>
            <a:pPr marL="457200" indent="-457200">
              <a:buFont typeface="+mj-lt"/>
              <a:buAutoNum type="alphaUcPeriod"/>
            </a:pPr>
            <a:endParaRPr lang="fr-FR" sz="3600" b="1" dirty="0" smtClean="0">
              <a:solidFill>
                <a:schemeClr val="bg1"/>
              </a:solidFill>
            </a:endParaRPr>
          </a:p>
          <a:p>
            <a:pPr marL="457200" indent="-457200">
              <a:buFont typeface="+mj-lt"/>
              <a:buAutoNum type="alphaUcPeriod"/>
            </a:pPr>
            <a:r>
              <a:rPr lang="en-US" sz="3600" b="1" dirty="0">
                <a:solidFill>
                  <a:schemeClr val="bg1"/>
                </a:solidFill>
                <a:hlinkClick r:id="rId4" action="ppaction://hlinksldjump"/>
              </a:rPr>
              <a:t>An urgent request for action</a:t>
            </a:r>
            <a:endParaRPr lang="fr-FR" sz="3600" b="1" dirty="0">
              <a:solidFill>
                <a:schemeClr val="bg1"/>
              </a:solidFill>
            </a:endParaRPr>
          </a:p>
          <a:p>
            <a:pPr marL="457200" indent="-457200">
              <a:buFont typeface="+mj-lt"/>
              <a:buAutoNum type="alphaUcPeriod"/>
            </a:pPr>
            <a:endParaRPr lang="fr-FR" sz="3600" b="1" dirty="0" smtClean="0">
              <a:solidFill>
                <a:schemeClr val="bg1"/>
              </a:solidFill>
            </a:endParaRPr>
          </a:p>
          <a:p>
            <a:pPr marL="457200" indent="-457200">
              <a:buFont typeface="+mj-lt"/>
              <a:buAutoNum type="alphaUcPeriod"/>
            </a:pPr>
            <a:r>
              <a:rPr lang="fr-FR" sz="3600" b="1" dirty="0">
                <a:solidFill>
                  <a:schemeClr val="bg1"/>
                </a:solidFill>
                <a:hlinkClick r:id="rId3" action="ppaction://hlinksldjump"/>
              </a:rPr>
              <a:t>A </a:t>
            </a:r>
            <a:r>
              <a:rPr lang="fr-FR" sz="3600" b="1" dirty="0" err="1">
                <a:solidFill>
                  <a:schemeClr val="bg1"/>
                </a:solidFill>
                <a:hlinkClick r:id="rId3" action="ppaction://hlinksldjump"/>
              </a:rPr>
              <a:t>professional</a:t>
            </a:r>
            <a:r>
              <a:rPr lang="fr-FR" sz="3600" b="1" dirty="0">
                <a:solidFill>
                  <a:schemeClr val="bg1"/>
                </a:solidFill>
                <a:hlinkClick r:id="rId3" action="ppaction://hlinksldjump"/>
              </a:rPr>
              <a:t>, </a:t>
            </a:r>
            <a:r>
              <a:rPr lang="fr-FR" sz="3600" b="1" dirty="0" err="1">
                <a:solidFill>
                  <a:schemeClr val="bg1"/>
                </a:solidFill>
                <a:hlinkClick r:id="rId3" action="ppaction://hlinksldjump"/>
              </a:rPr>
              <a:t>flawless</a:t>
            </a:r>
            <a:r>
              <a:rPr lang="fr-FR" sz="3600" b="1" dirty="0">
                <a:solidFill>
                  <a:schemeClr val="bg1"/>
                </a:solidFill>
                <a:hlinkClick r:id="rId3" action="ppaction://hlinksldjump"/>
              </a:rPr>
              <a:t> design</a:t>
            </a:r>
            <a:endParaRPr lang="fr-FR" sz="3600" b="1" dirty="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fr-FR" dirty="0"/>
          </a:p>
        </p:txBody>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812308" cy="615553"/>
          </a:xfrm>
          <a:prstGeom prst="rect">
            <a:avLst/>
          </a:prstGeom>
        </p:spPr>
        <p:txBody>
          <a:bodyPr wrap="square" lIns="0" tIns="0" rIns="0" bIns="0" rtlCol="0" anchor="t">
            <a:spAutoFit/>
          </a:bodyPr>
          <a:lstStyle/>
          <a:p>
            <a:pPr algn="l">
              <a:lnSpc>
                <a:spcPts val="4760"/>
              </a:lnSpc>
            </a:pPr>
            <a:r>
              <a:rPr lang="en-US" sz="3400" b="1" dirty="0">
                <a:solidFill>
                  <a:srgbClr val="FFFFFF"/>
                </a:solidFill>
                <a:latin typeface="Open Sans Bold"/>
                <a:ea typeface="Open Sans Bold"/>
                <a:cs typeface="Open Sans Bold"/>
                <a:sym typeface="Open Sans Bold"/>
              </a:rPr>
              <a:t>Interactive Quiz</a:t>
            </a:r>
          </a:p>
        </p:txBody>
      </p:sp>
      <p:sp>
        <p:nvSpPr>
          <p:cNvPr id="9" name="Rectangle 8"/>
          <p:cNvSpPr/>
          <p:nvPr/>
        </p:nvSpPr>
        <p:spPr>
          <a:xfrm>
            <a:off x="2646739" y="2552700"/>
            <a:ext cx="12994519" cy="769441"/>
          </a:xfrm>
          <a:prstGeom prst="rect">
            <a:avLst/>
          </a:prstGeom>
        </p:spPr>
        <p:txBody>
          <a:bodyPr wrap="none">
            <a:spAutoFit/>
          </a:bodyPr>
          <a:lstStyle/>
          <a:p>
            <a:r>
              <a:rPr lang="fr-FR" sz="4400" b="1" dirty="0">
                <a:solidFill>
                  <a:srgbClr val="92D050"/>
                </a:solidFill>
                <a:latin typeface="Arial Rounded MT Bold" panose="020F0704030504030204" pitchFamily="34" charset="0"/>
              </a:rPr>
              <a:t>Correct! Nice job, move on to </a:t>
            </a:r>
            <a:r>
              <a:rPr lang="fr-FR" sz="4400" b="1" dirty="0" err="1">
                <a:solidFill>
                  <a:srgbClr val="92D050"/>
                </a:solidFill>
                <a:latin typeface="Arial Rounded MT Bold" panose="020F0704030504030204" pitchFamily="34" charset="0"/>
              </a:rPr>
              <a:t>thenext</a:t>
            </a:r>
            <a:r>
              <a:rPr lang="fr-FR" sz="4400" b="1" dirty="0">
                <a:solidFill>
                  <a:srgbClr val="92D050"/>
                </a:solidFill>
                <a:latin typeface="Arial Rounded MT Bold" panose="020F0704030504030204" pitchFamily="34" charset="0"/>
              </a:rPr>
              <a:t> question.</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257" y="3543300"/>
            <a:ext cx="4877481" cy="4877481"/>
          </a:xfrm>
          <a:prstGeom prst="rect">
            <a:avLst/>
          </a:prstGeom>
        </p:spPr>
      </p:pic>
      <p:sp>
        <p:nvSpPr>
          <p:cNvPr id="15" name="TextBox 11"/>
          <p:cNvSpPr txBox="1"/>
          <p:nvPr/>
        </p:nvSpPr>
        <p:spPr>
          <a:xfrm>
            <a:off x="7505118" y="8473458"/>
            <a:ext cx="3277757" cy="615553"/>
          </a:xfrm>
          <a:prstGeom prst="rect">
            <a:avLst/>
          </a:prstGeom>
        </p:spPr>
        <p:txBody>
          <a:bodyPr wrap="square" lIns="0" tIns="0" rIns="0" bIns="0" rtlCol="0" anchor="t">
            <a:spAutoFit/>
          </a:bodyPr>
          <a:lstStyle/>
          <a:p>
            <a:pPr algn="l">
              <a:lnSpc>
                <a:spcPts val="4760"/>
              </a:lnSpc>
            </a:pPr>
            <a:r>
              <a:rPr lang="en-US" sz="3400" b="1" dirty="0" smtClean="0">
                <a:solidFill>
                  <a:srgbClr val="FFFFFF"/>
                </a:solidFill>
                <a:latin typeface="Open Sans Bold"/>
                <a:ea typeface="Open Sans Bold"/>
                <a:cs typeface="Open Sans Bold"/>
                <a:sym typeface="Open Sans Bold"/>
              </a:rPr>
              <a:t>Next Question</a:t>
            </a:r>
            <a:endParaRPr lang="en-US" sz="3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4210513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450431"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Interactive Quiz</a:t>
            </a:r>
          </a:p>
        </p:txBody>
      </p:sp>
      <p:sp>
        <p:nvSpPr>
          <p:cNvPr id="13" name="Rectangle 12"/>
          <p:cNvSpPr/>
          <p:nvPr/>
        </p:nvSpPr>
        <p:spPr>
          <a:xfrm>
            <a:off x="437558" y="2352141"/>
            <a:ext cx="8950848" cy="769441"/>
          </a:xfrm>
          <a:prstGeom prst="rect">
            <a:avLst/>
          </a:prstGeom>
        </p:spPr>
        <p:txBody>
          <a:bodyPr wrap="none">
            <a:spAutoFit/>
          </a:bodyPr>
          <a:lstStyle/>
          <a:p>
            <a:r>
              <a:rPr lang="en-US" sz="4400" b="1" dirty="0">
                <a:solidFill>
                  <a:schemeClr val="bg1"/>
                </a:solidFill>
              </a:rPr>
              <a:t>How do I check if a website is secure?</a:t>
            </a:r>
            <a:endParaRPr lang="fr-FR" sz="4400" b="1" dirty="0">
              <a:solidFill>
                <a:schemeClr val="bg1"/>
              </a:solidFill>
            </a:endParaRPr>
          </a:p>
        </p:txBody>
      </p:sp>
      <p:sp>
        <p:nvSpPr>
          <p:cNvPr id="14" name="Rectangle 13"/>
          <p:cNvSpPr/>
          <p:nvPr/>
        </p:nvSpPr>
        <p:spPr>
          <a:xfrm>
            <a:off x="1498574" y="4405141"/>
            <a:ext cx="6531212" cy="2862322"/>
          </a:xfrm>
          <a:prstGeom prst="rect">
            <a:avLst/>
          </a:prstGeom>
          <a:solidFill>
            <a:srgbClr val="FF0000">
              <a:alpha val="58000"/>
            </a:srgbClr>
          </a:solidFill>
        </p:spPr>
        <p:txBody>
          <a:bodyPr wrap="none">
            <a:spAutoFit/>
          </a:bodyPr>
          <a:lstStyle/>
          <a:p>
            <a:pPr marL="457200" indent="-457200">
              <a:buFont typeface="+mj-lt"/>
              <a:buAutoNum type="alphaUcPeriod"/>
            </a:pPr>
            <a:r>
              <a:rPr lang="en-US" sz="3600" b="1" dirty="0">
                <a:solidFill>
                  <a:schemeClr val="bg1"/>
                </a:solidFill>
                <a:hlinkClick r:id="rId3" action="ppaction://hlinksldjump"/>
              </a:rPr>
              <a:t>Check for HTTPS and a </a:t>
            </a:r>
            <a:r>
              <a:rPr lang="en-US" sz="3600" b="1" dirty="0" smtClean="0">
                <a:solidFill>
                  <a:schemeClr val="bg1"/>
                </a:solidFill>
                <a:hlinkClick r:id="rId3" action="ppaction://hlinksldjump"/>
              </a:rPr>
              <a:t>padlock</a:t>
            </a:r>
            <a:endParaRPr lang="en-US" sz="3600" b="1" dirty="0" smtClean="0">
              <a:solidFill>
                <a:schemeClr val="bg1"/>
              </a:solidFill>
            </a:endParaRPr>
          </a:p>
          <a:p>
            <a:pPr marL="457200" indent="-457200">
              <a:buFont typeface="+mj-lt"/>
              <a:buAutoNum type="alphaUcPeriod"/>
            </a:pPr>
            <a:endParaRPr lang="fr-FR" sz="3600" b="1" dirty="0" smtClean="0">
              <a:solidFill>
                <a:schemeClr val="bg1"/>
              </a:solidFill>
            </a:endParaRPr>
          </a:p>
          <a:p>
            <a:pPr marL="457200" indent="-457200">
              <a:buFont typeface="+mj-lt"/>
              <a:buAutoNum type="alphaUcPeriod"/>
            </a:pPr>
            <a:r>
              <a:rPr lang="en-US" sz="3600" b="1" dirty="0">
                <a:solidFill>
                  <a:schemeClr val="bg1"/>
                </a:solidFill>
                <a:hlinkClick r:id="rId4" action="ppaction://hlinksldjump"/>
              </a:rPr>
              <a:t>Click on all links to </a:t>
            </a:r>
            <a:r>
              <a:rPr lang="en-US" sz="3600" b="1" dirty="0" smtClean="0">
                <a:solidFill>
                  <a:schemeClr val="bg1"/>
                </a:solidFill>
                <a:hlinkClick r:id="rId4" action="ppaction://hlinksldjump"/>
              </a:rPr>
              <a:t>test</a:t>
            </a:r>
            <a:endParaRPr lang="en-US" sz="3600" b="1" dirty="0" smtClean="0">
              <a:solidFill>
                <a:schemeClr val="bg1"/>
              </a:solidFill>
            </a:endParaRPr>
          </a:p>
          <a:p>
            <a:pPr marL="457200" indent="-457200">
              <a:buFont typeface="+mj-lt"/>
              <a:buAutoNum type="alphaUcPeriod"/>
            </a:pPr>
            <a:endParaRPr lang="fr-FR" sz="3600" b="1" dirty="0" smtClean="0">
              <a:solidFill>
                <a:schemeClr val="bg1"/>
              </a:solidFill>
            </a:endParaRPr>
          </a:p>
          <a:p>
            <a:pPr marL="457200" indent="-457200">
              <a:buFont typeface="+mj-lt"/>
              <a:buAutoNum type="alphaUcPeriod"/>
            </a:pPr>
            <a:r>
              <a:rPr lang="en-US" sz="3600" b="1" dirty="0">
                <a:solidFill>
                  <a:schemeClr val="bg1"/>
                </a:solidFill>
                <a:hlinkClick r:id="rId4" action="ppaction://hlinksldjump"/>
              </a:rPr>
              <a:t>Enter your credentials to see</a:t>
            </a:r>
            <a:endParaRPr lang="fr-FR" sz="3600" b="1" dirty="0">
              <a:solidFill>
                <a:schemeClr val="bg1"/>
              </a:solidFill>
            </a:endParaRPr>
          </a:p>
        </p:txBody>
      </p:sp>
    </p:spTree>
    <p:extLst>
      <p:ext uri="{BB962C8B-B14F-4D97-AF65-F5344CB8AC3E}">
        <p14:creationId xmlns:p14="http://schemas.microsoft.com/office/powerpoint/2010/main" val="29209504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2762314"/>
            <a:ext cx="7074713" cy="6395541"/>
            <a:chOff x="0" y="0"/>
            <a:chExt cx="6350000" cy="5740400"/>
          </a:xfrm>
        </p:grpSpPr>
        <p:sp>
          <p:nvSpPr>
            <p:cNvPr id="7" name="Freeform 7"/>
            <p:cNvSpPr/>
            <p:nvPr/>
          </p:nvSpPr>
          <p:spPr>
            <a:xfrm>
              <a:off x="0" y="0"/>
              <a:ext cx="6351270" cy="5741670"/>
            </a:xfrm>
            <a:custGeom>
              <a:avLst/>
              <a:gdLst/>
              <a:ahLst/>
              <a:cxnLst/>
              <a:rect l="l" t="t" r="r" b="b"/>
              <a:pathLst>
                <a:path w="6351270" h="57416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11796" r="-30849"/>
              </a:stretch>
            </a:blipFill>
          </p:spPr>
        </p:sp>
      </p:grpSp>
      <p:grpSp>
        <p:nvGrpSpPr>
          <p:cNvPr id="8" name="Group 8"/>
          <p:cNvGrpSpPr/>
          <p:nvPr/>
        </p:nvGrpSpPr>
        <p:grpSpPr>
          <a:xfrm>
            <a:off x="-529472" y="6409591"/>
            <a:ext cx="3116344" cy="5246370"/>
            <a:chOff x="0" y="0"/>
            <a:chExt cx="3771900" cy="6350000"/>
          </a:xfrm>
        </p:grpSpPr>
        <p:sp>
          <p:nvSpPr>
            <p:cNvPr id="9" name="Freeform 9"/>
            <p:cNvSpPr/>
            <p:nvPr/>
          </p:nvSpPr>
          <p:spPr>
            <a:xfrm>
              <a:off x="0" y="0"/>
              <a:ext cx="3771900" cy="6502400"/>
            </a:xfrm>
            <a:custGeom>
              <a:avLst/>
              <a:gdLst/>
              <a:ahLst/>
              <a:cxnLst/>
              <a:rect l="l" t="t" r="r" b="b"/>
              <a:pathLst>
                <a:path w="3771900" h="6502400">
                  <a:moveTo>
                    <a:pt x="0" y="546100"/>
                  </a:moveTo>
                  <a:lnTo>
                    <a:pt x="0" y="3953510"/>
                  </a:lnTo>
                  <a:cubicBezTo>
                    <a:pt x="0" y="4132580"/>
                    <a:pt x="87630" y="4301490"/>
                    <a:pt x="236220" y="4403090"/>
                  </a:cubicBezTo>
                  <a:lnTo>
                    <a:pt x="2914650" y="6252210"/>
                  </a:lnTo>
                  <a:cubicBezTo>
                    <a:pt x="3276600" y="6502400"/>
                    <a:pt x="3771900" y="6243320"/>
                    <a:pt x="3771900" y="5802630"/>
                  </a:cubicBezTo>
                  <a:lnTo>
                    <a:pt x="3771900" y="546100"/>
                  </a:lnTo>
                  <a:cubicBezTo>
                    <a:pt x="3771900" y="243840"/>
                    <a:pt x="3526790" y="0"/>
                    <a:pt x="3225800" y="0"/>
                  </a:cubicBezTo>
                  <a:lnTo>
                    <a:pt x="546100" y="0"/>
                  </a:lnTo>
                  <a:cubicBezTo>
                    <a:pt x="245110" y="0"/>
                    <a:pt x="0" y="245110"/>
                    <a:pt x="0" y="546100"/>
                  </a:cubicBezTo>
                  <a:close/>
                </a:path>
              </a:pathLst>
            </a:custGeom>
            <a:blipFill>
              <a:blip r:embed="rId4"/>
              <a:stretch>
                <a:fillRect l="-99311" r="-99311"/>
              </a:stretch>
            </a:blipFill>
          </p:spPr>
        </p:sp>
      </p:grpSp>
      <p:grpSp>
        <p:nvGrpSpPr>
          <p:cNvPr id="10" name="Group 10"/>
          <p:cNvGrpSpPr/>
          <p:nvPr/>
        </p:nvGrpSpPr>
        <p:grpSpPr>
          <a:xfrm>
            <a:off x="7289808" y="2260726"/>
            <a:ext cx="1236533" cy="123653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2" name="TextBox 12"/>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3" name="Freeform 13"/>
          <p:cNvSpPr/>
          <p:nvPr/>
        </p:nvSpPr>
        <p:spPr>
          <a:xfrm>
            <a:off x="7587968" y="2518954"/>
            <a:ext cx="640214" cy="720077"/>
          </a:xfrm>
          <a:custGeom>
            <a:avLst/>
            <a:gdLst/>
            <a:ahLst/>
            <a:cxnLst/>
            <a:rect l="l" t="t" r="r" b="b"/>
            <a:pathLst>
              <a:path w="640214" h="720077">
                <a:moveTo>
                  <a:pt x="0" y="0"/>
                </a:moveTo>
                <a:lnTo>
                  <a:pt x="640214" y="0"/>
                </a:lnTo>
                <a:lnTo>
                  <a:pt x="640214" y="720077"/>
                </a:lnTo>
                <a:lnTo>
                  <a:pt x="0" y="720077"/>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flipH="1">
            <a:off x="16330412" y="8329412"/>
            <a:ext cx="928888" cy="928888"/>
          </a:xfrm>
          <a:custGeom>
            <a:avLst/>
            <a:gdLst/>
            <a:ahLst/>
            <a:cxnLst/>
            <a:rect l="l" t="t" r="r" b="b"/>
            <a:pathLst>
              <a:path w="928888" h="928888">
                <a:moveTo>
                  <a:pt x="928888" y="0"/>
                </a:moveTo>
                <a:lnTo>
                  <a:pt x="0" y="0"/>
                </a:lnTo>
                <a:lnTo>
                  <a:pt x="0" y="928888"/>
                </a:lnTo>
                <a:lnTo>
                  <a:pt x="928888" y="928888"/>
                </a:lnTo>
                <a:lnTo>
                  <a:pt x="928888"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8696433" y="4875955"/>
            <a:ext cx="9144000" cy="2703433"/>
          </a:xfrm>
          <a:prstGeom prst="rect">
            <a:avLst/>
          </a:prstGeom>
        </p:spPr>
        <p:txBody>
          <a:bodyPr lIns="0" tIns="0" rIns="0" bIns="0" rtlCol="0" anchor="t">
            <a:spAutoFit/>
          </a:bodyPr>
          <a:lstStyle/>
          <a:p>
            <a:pPr algn="l">
              <a:lnSpc>
                <a:spcPts val="4291"/>
              </a:lnSpc>
              <a:spcBef>
                <a:spcPct val="0"/>
              </a:spcBef>
            </a:pPr>
            <a:r>
              <a:rPr lang="en-US" sz="3065">
                <a:solidFill>
                  <a:srgbClr val="FFFFFF"/>
                </a:solidFill>
                <a:latin typeface="Helvetica World"/>
                <a:ea typeface="Helvetica World"/>
                <a:cs typeface="Helvetica World"/>
                <a:sym typeface="Helvetica World"/>
              </a:rPr>
              <a:t>This presentation raises awareness of phishing attacks, teaches how to identify fraudulent emails and websites, deciphers social engineering tactics, and offers tips for protecting yourself. Real-life examples and an interactive quiz reinforce the learning.</a:t>
            </a:r>
          </a:p>
        </p:txBody>
      </p:sp>
      <p:sp>
        <p:nvSpPr>
          <p:cNvPr id="16" name="TextBox 16"/>
          <p:cNvSpPr txBox="1"/>
          <p:nvPr/>
        </p:nvSpPr>
        <p:spPr>
          <a:xfrm>
            <a:off x="9277565" y="2887637"/>
            <a:ext cx="7981735" cy="1304971"/>
          </a:xfrm>
          <a:prstGeom prst="rect">
            <a:avLst/>
          </a:prstGeom>
        </p:spPr>
        <p:txBody>
          <a:bodyPr lIns="0" tIns="0" rIns="0" bIns="0" rtlCol="0" anchor="t">
            <a:spAutoFit/>
          </a:bodyPr>
          <a:lstStyle/>
          <a:p>
            <a:pPr algn="l">
              <a:lnSpc>
                <a:spcPts val="10081"/>
              </a:lnSpc>
            </a:pPr>
            <a:r>
              <a:rPr lang="en-US" sz="9165">
                <a:solidFill>
                  <a:srgbClr val="FF3131"/>
                </a:solidFill>
                <a:latin typeface="Space Age"/>
                <a:ea typeface="Space Age"/>
                <a:cs typeface="Space Age"/>
                <a:sym typeface="Space Age"/>
              </a:rPr>
              <a:t>INTRODUCTION</a:t>
            </a:r>
          </a:p>
        </p:txBody>
      </p:sp>
      <p:grpSp>
        <p:nvGrpSpPr>
          <p:cNvPr id="17" name="Group 17"/>
          <p:cNvGrpSpPr/>
          <p:nvPr/>
        </p:nvGrpSpPr>
        <p:grpSpPr>
          <a:xfrm>
            <a:off x="452717" y="410433"/>
            <a:ext cx="1236533" cy="123653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9" name="TextBox 19"/>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20" name="TextBox 20"/>
          <p:cNvSpPr txBox="1"/>
          <p:nvPr/>
        </p:nvSpPr>
        <p:spPr>
          <a:xfrm>
            <a:off x="882508"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1</a:t>
            </a:r>
          </a:p>
        </p:txBody>
      </p:sp>
      <p:sp>
        <p:nvSpPr>
          <p:cNvPr id="21" name="TextBox 21"/>
          <p:cNvSpPr txBox="1"/>
          <p:nvPr/>
        </p:nvSpPr>
        <p:spPr>
          <a:xfrm>
            <a:off x="1839287" y="705167"/>
            <a:ext cx="2726769" cy="580390"/>
          </a:xfrm>
          <a:prstGeom prst="rect">
            <a:avLst/>
          </a:prstGeom>
        </p:spPr>
        <p:txBody>
          <a:bodyPr lIns="0" tIns="0" rIns="0" bIns="0" rtlCol="0" anchor="t">
            <a:spAutoFit/>
          </a:bodyPr>
          <a:lstStyle/>
          <a:p>
            <a:pPr algn="ctr">
              <a:lnSpc>
                <a:spcPts val="4759"/>
              </a:lnSpc>
            </a:pPr>
            <a:r>
              <a:rPr lang="en-US" sz="3399" b="1">
                <a:solidFill>
                  <a:srgbClr val="FFFFFF"/>
                </a:solidFill>
                <a:latin typeface="Open Sans Bold"/>
                <a:ea typeface="Open Sans Bold"/>
                <a:cs typeface="Open Sans Bold"/>
                <a:sym typeface="Open Sans Bold"/>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fr-FR" dirty="0"/>
          </a:p>
        </p:txBody>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812308" cy="615553"/>
          </a:xfrm>
          <a:prstGeom prst="rect">
            <a:avLst/>
          </a:prstGeom>
        </p:spPr>
        <p:txBody>
          <a:bodyPr wrap="square" lIns="0" tIns="0" rIns="0" bIns="0" rtlCol="0" anchor="t">
            <a:spAutoFit/>
          </a:bodyPr>
          <a:lstStyle/>
          <a:p>
            <a:pPr algn="l">
              <a:lnSpc>
                <a:spcPts val="4760"/>
              </a:lnSpc>
            </a:pPr>
            <a:r>
              <a:rPr lang="en-US" sz="3400" b="1" dirty="0">
                <a:solidFill>
                  <a:srgbClr val="FFFFFF"/>
                </a:solidFill>
                <a:latin typeface="Open Sans Bold"/>
                <a:ea typeface="Open Sans Bold"/>
                <a:cs typeface="Open Sans Bold"/>
                <a:sym typeface="Open Sans Bold"/>
              </a:rPr>
              <a:t>Interactive Quiz</a:t>
            </a:r>
          </a:p>
        </p:txBody>
      </p:sp>
      <p:sp>
        <p:nvSpPr>
          <p:cNvPr id="9" name="Rectangle 8"/>
          <p:cNvSpPr/>
          <p:nvPr/>
        </p:nvSpPr>
        <p:spPr>
          <a:xfrm>
            <a:off x="2646739" y="2552700"/>
            <a:ext cx="12994519" cy="769441"/>
          </a:xfrm>
          <a:prstGeom prst="rect">
            <a:avLst/>
          </a:prstGeom>
        </p:spPr>
        <p:txBody>
          <a:bodyPr wrap="none">
            <a:spAutoFit/>
          </a:bodyPr>
          <a:lstStyle/>
          <a:p>
            <a:r>
              <a:rPr lang="fr-FR" sz="4400" b="1" dirty="0">
                <a:solidFill>
                  <a:srgbClr val="92D050"/>
                </a:solidFill>
                <a:latin typeface="Arial Rounded MT Bold" panose="020F0704030504030204" pitchFamily="34" charset="0"/>
              </a:rPr>
              <a:t>Correct! Nice job, move on to </a:t>
            </a:r>
            <a:r>
              <a:rPr lang="fr-FR" sz="4400" b="1" dirty="0" err="1">
                <a:solidFill>
                  <a:srgbClr val="92D050"/>
                </a:solidFill>
                <a:latin typeface="Arial Rounded MT Bold" panose="020F0704030504030204" pitchFamily="34" charset="0"/>
              </a:rPr>
              <a:t>thenext</a:t>
            </a:r>
            <a:r>
              <a:rPr lang="fr-FR" sz="4400" b="1" dirty="0">
                <a:solidFill>
                  <a:srgbClr val="92D050"/>
                </a:solidFill>
                <a:latin typeface="Arial Rounded MT Bold" panose="020F0704030504030204" pitchFamily="34" charset="0"/>
              </a:rPr>
              <a:t> question.</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257" y="3543300"/>
            <a:ext cx="4877481" cy="4877481"/>
          </a:xfrm>
          <a:prstGeom prst="rect">
            <a:avLst/>
          </a:prstGeom>
        </p:spPr>
      </p:pic>
      <p:sp>
        <p:nvSpPr>
          <p:cNvPr id="15" name="TextBox 11"/>
          <p:cNvSpPr txBox="1"/>
          <p:nvPr/>
        </p:nvSpPr>
        <p:spPr>
          <a:xfrm>
            <a:off x="7505118" y="8473458"/>
            <a:ext cx="3277757" cy="615553"/>
          </a:xfrm>
          <a:prstGeom prst="rect">
            <a:avLst/>
          </a:prstGeom>
        </p:spPr>
        <p:txBody>
          <a:bodyPr wrap="square" lIns="0" tIns="0" rIns="0" bIns="0" rtlCol="0" anchor="t">
            <a:spAutoFit/>
          </a:bodyPr>
          <a:lstStyle/>
          <a:p>
            <a:pPr algn="l">
              <a:lnSpc>
                <a:spcPts val="4760"/>
              </a:lnSpc>
            </a:pPr>
            <a:r>
              <a:rPr lang="en-US" sz="3400" b="1" dirty="0" smtClean="0">
                <a:solidFill>
                  <a:srgbClr val="FFFFFF"/>
                </a:solidFill>
                <a:latin typeface="Open Sans Bold"/>
                <a:ea typeface="Open Sans Bold"/>
                <a:cs typeface="Open Sans Bold"/>
                <a:sym typeface="Open Sans Bold"/>
              </a:rPr>
              <a:t>Next Question</a:t>
            </a:r>
            <a:endParaRPr lang="en-US" sz="3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42942740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450431"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Interactive Quiz</a:t>
            </a:r>
          </a:p>
        </p:txBody>
      </p:sp>
      <p:sp>
        <p:nvSpPr>
          <p:cNvPr id="13" name="Rectangle 12"/>
          <p:cNvSpPr/>
          <p:nvPr/>
        </p:nvSpPr>
        <p:spPr>
          <a:xfrm>
            <a:off x="437558" y="2352141"/>
            <a:ext cx="11802526" cy="769441"/>
          </a:xfrm>
          <a:prstGeom prst="rect">
            <a:avLst/>
          </a:prstGeom>
        </p:spPr>
        <p:txBody>
          <a:bodyPr wrap="none">
            <a:spAutoFit/>
          </a:bodyPr>
          <a:lstStyle/>
          <a:p>
            <a:r>
              <a:rPr lang="en-US" sz="4400" b="1" dirty="0">
                <a:solidFill>
                  <a:schemeClr val="bg1"/>
                </a:solidFill>
              </a:rPr>
              <a:t>What social engineering tactic is commonly used?</a:t>
            </a:r>
            <a:endParaRPr lang="fr-FR" sz="4400" b="1" dirty="0">
              <a:solidFill>
                <a:schemeClr val="bg1"/>
              </a:solidFill>
            </a:endParaRPr>
          </a:p>
        </p:txBody>
      </p:sp>
      <p:sp>
        <p:nvSpPr>
          <p:cNvPr id="14" name="Rectangle 13"/>
          <p:cNvSpPr/>
          <p:nvPr/>
        </p:nvSpPr>
        <p:spPr>
          <a:xfrm>
            <a:off x="1498574" y="4405141"/>
            <a:ext cx="6118983" cy="2862322"/>
          </a:xfrm>
          <a:prstGeom prst="rect">
            <a:avLst/>
          </a:prstGeom>
          <a:solidFill>
            <a:srgbClr val="FF0000">
              <a:alpha val="60000"/>
            </a:srgbClr>
          </a:solidFill>
        </p:spPr>
        <p:txBody>
          <a:bodyPr wrap="none">
            <a:spAutoFit/>
          </a:bodyPr>
          <a:lstStyle/>
          <a:p>
            <a:pPr marL="457200" indent="-457200">
              <a:buFont typeface="+mj-lt"/>
              <a:buAutoNum type="alphaUcPeriod"/>
            </a:pPr>
            <a:r>
              <a:rPr lang="en-US" sz="3600" b="1" dirty="0">
                <a:solidFill>
                  <a:schemeClr val="bg1"/>
                </a:solidFill>
                <a:hlinkClick r:id="rId3" action="ppaction://hlinksldjump"/>
              </a:rPr>
              <a:t>Offering software </a:t>
            </a:r>
            <a:r>
              <a:rPr lang="en-US" sz="3600" b="1" dirty="0" smtClean="0">
                <a:solidFill>
                  <a:schemeClr val="bg1"/>
                </a:solidFill>
                <a:hlinkClick r:id="rId3" action="ppaction://hlinksldjump"/>
              </a:rPr>
              <a:t>updates</a:t>
            </a:r>
            <a:endParaRPr lang="en-US" sz="3600" b="1" dirty="0" smtClean="0">
              <a:solidFill>
                <a:schemeClr val="bg1"/>
              </a:solidFill>
            </a:endParaRPr>
          </a:p>
          <a:p>
            <a:pPr marL="457200" indent="-457200">
              <a:buFont typeface="+mj-lt"/>
              <a:buAutoNum type="alphaUcPeriod"/>
            </a:pPr>
            <a:endParaRPr lang="fr-FR" sz="3600" b="1" dirty="0" smtClean="0">
              <a:solidFill>
                <a:schemeClr val="bg1"/>
              </a:solidFill>
            </a:endParaRPr>
          </a:p>
          <a:p>
            <a:pPr marL="457200" indent="-457200">
              <a:buFont typeface="+mj-lt"/>
              <a:buAutoNum type="alphaUcPeriod"/>
            </a:pPr>
            <a:r>
              <a:rPr lang="en-US" sz="3600" b="1" dirty="0">
                <a:solidFill>
                  <a:schemeClr val="bg1"/>
                </a:solidFill>
                <a:hlinkClick r:id="rId4" action="ppaction://hlinksldjump"/>
              </a:rPr>
              <a:t>Creating a sense of </a:t>
            </a:r>
            <a:r>
              <a:rPr lang="en-US" sz="3600" b="1" dirty="0" smtClean="0">
                <a:solidFill>
                  <a:schemeClr val="bg1"/>
                </a:solidFill>
                <a:hlinkClick r:id="rId4" action="ppaction://hlinksldjump"/>
              </a:rPr>
              <a:t>urgency</a:t>
            </a:r>
            <a:endParaRPr lang="en-US" sz="3600" b="1" dirty="0" smtClean="0">
              <a:solidFill>
                <a:schemeClr val="bg1"/>
              </a:solidFill>
            </a:endParaRPr>
          </a:p>
          <a:p>
            <a:pPr marL="457200" indent="-457200">
              <a:buFont typeface="+mj-lt"/>
              <a:buAutoNum type="alphaUcPeriod"/>
            </a:pPr>
            <a:endParaRPr lang="fr-FR" sz="3600" b="1" dirty="0" smtClean="0">
              <a:solidFill>
                <a:schemeClr val="bg1"/>
              </a:solidFill>
            </a:endParaRPr>
          </a:p>
          <a:p>
            <a:pPr marL="457200" indent="-457200">
              <a:buFont typeface="+mj-lt"/>
              <a:buAutoNum type="alphaUcPeriod"/>
            </a:pPr>
            <a:r>
              <a:rPr lang="en-US" sz="3600" b="1" dirty="0">
                <a:solidFill>
                  <a:schemeClr val="bg1"/>
                </a:solidFill>
                <a:hlinkClick r:id="rId3" action="ppaction://hlinksldjump"/>
              </a:rPr>
              <a:t>Sending emails without links</a:t>
            </a:r>
            <a:endParaRPr lang="fr-FR" sz="3600" b="1" dirty="0">
              <a:solidFill>
                <a:schemeClr val="bg1"/>
              </a:solidFill>
            </a:endParaRPr>
          </a:p>
        </p:txBody>
      </p:sp>
    </p:spTree>
    <p:extLst>
      <p:ext uri="{BB962C8B-B14F-4D97-AF65-F5344CB8AC3E}">
        <p14:creationId xmlns:p14="http://schemas.microsoft.com/office/powerpoint/2010/main" val="36152592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fr-FR" dirty="0"/>
          </a:p>
        </p:txBody>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812308" cy="615553"/>
          </a:xfrm>
          <a:prstGeom prst="rect">
            <a:avLst/>
          </a:prstGeom>
        </p:spPr>
        <p:txBody>
          <a:bodyPr wrap="square" lIns="0" tIns="0" rIns="0" bIns="0" rtlCol="0" anchor="t">
            <a:spAutoFit/>
          </a:bodyPr>
          <a:lstStyle/>
          <a:p>
            <a:pPr algn="l">
              <a:lnSpc>
                <a:spcPts val="4760"/>
              </a:lnSpc>
            </a:pPr>
            <a:r>
              <a:rPr lang="en-US" sz="3400" b="1" dirty="0">
                <a:solidFill>
                  <a:srgbClr val="FFFFFF"/>
                </a:solidFill>
                <a:latin typeface="Open Sans Bold"/>
                <a:ea typeface="Open Sans Bold"/>
                <a:cs typeface="Open Sans Bold"/>
                <a:sym typeface="Open Sans Bold"/>
              </a:rPr>
              <a:t>Interactive Quiz</a:t>
            </a:r>
          </a:p>
        </p:txBody>
      </p:sp>
      <p:sp>
        <p:nvSpPr>
          <p:cNvPr id="9" name="Rectangle 8"/>
          <p:cNvSpPr/>
          <p:nvPr/>
        </p:nvSpPr>
        <p:spPr>
          <a:xfrm>
            <a:off x="2646739" y="2552700"/>
            <a:ext cx="12994519" cy="769441"/>
          </a:xfrm>
          <a:prstGeom prst="rect">
            <a:avLst/>
          </a:prstGeom>
        </p:spPr>
        <p:txBody>
          <a:bodyPr wrap="none">
            <a:spAutoFit/>
          </a:bodyPr>
          <a:lstStyle/>
          <a:p>
            <a:r>
              <a:rPr lang="fr-FR" sz="4400" b="1" dirty="0">
                <a:solidFill>
                  <a:srgbClr val="92D050"/>
                </a:solidFill>
                <a:latin typeface="Arial Rounded MT Bold" panose="020F0704030504030204" pitchFamily="34" charset="0"/>
              </a:rPr>
              <a:t>Correct! Nice job, move on to </a:t>
            </a:r>
            <a:r>
              <a:rPr lang="fr-FR" sz="4400" b="1" dirty="0" err="1">
                <a:solidFill>
                  <a:srgbClr val="92D050"/>
                </a:solidFill>
                <a:latin typeface="Arial Rounded MT Bold" panose="020F0704030504030204" pitchFamily="34" charset="0"/>
              </a:rPr>
              <a:t>thenext</a:t>
            </a:r>
            <a:r>
              <a:rPr lang="fr-FR" sz="4400" b="1" dirty="0">
                <a:solidFill>
                  <a:srgbClr val="92D050"/>
                </a:solidFill>
                <a:latin typeface="Arial Rounded MT Bold" panose="020F0704030504030204" pitchFamily="34" charset="0"/>
              </a:rPr>
              <a:t> question.</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257" y="3543300"/>
            <a:ext cx="4877481" cy="4877481"/>
          </a:xfrm>
          <a:prstGeom prst="rect">
            <a:avLst/>
          </a:prstGeom>
        </p:spPr>
      </p:pic>
      <p:sp>
        <p:nvSpPr>
          <p:cNvPr id="15" name="TextBox 11"/>
          <p:cNvSpPr txBox="1"/>
          <p:nvPr/>
        </p:nvSpPr>
        <p:spPr>
          <a:xfrm>
            <a:off x="7505118" y="8473458"/>
            <a:ext cx="3277757" cy="615553"/>
          </a:xfrm>
          <a:prstGeom prst="rect">
            <a:avLst/>
          </a:prstGeom>
        </p:spPr>
        <p:txBody>
          <a:bodyPr wrap="square" lIns="0" tIns="0" rIns="0" bIns="0" rtlCol="0" anchor="t">
            <a:spAutoFit/>
          </a:bodyPr>
          <a:lstStyle/>
          <a:p>
            <a:pPr algn="l">
              <a:lnSpc>
                <a:spcPts val="4760"/>
              </a:lnSpc>
            </a:pPr>
            <a:r>
              <a:rPr lang="en-US" sz="3400" b="1" dirty="0" smtClean="0">
                <a:solidFill>
                  <a:srgbClr val="FFFFFF"/>
                </a:solidFill>
                <a:latin typeface="Open Sans Bold"/>
                <a:ea typeface="Open Sans Bold"/>
                <a:cs typeface="Open Sans Bold"/>
                <a:sym typeface="Open Sans Bold"/>
              </a:rPr>
              <a:t>Next Question</a:t>
            </a:r>
            <a:endParaRPr lang="en-US" sz="3400" b="1" dirty="0">
              <a:solidFill>
                <a:srgbClr val="FFFFFF"/>
              </a:solidFill>
              <a:latin typeface="Open Sans Bold"/>
              <a:ea typeface="Open Sans Bold"/>
              <a:cs typeface="Open Sans Bold"/>
              <a:sym typeface="Open Sans Bold"/>
            </a:endParaRPr>
          </a:p>
        </p:txBody>
      </p:sp>
    </p:spTree>
    <p:extLst>
      <p:ext uri="{BB962C8B-B14F-4D97-AF65-F5344CB8AC3E}">
        <p14:creationId xmlns:p14="http://schemas.microsoft.com/office/powerpoint/2010/main" val="383853529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txBody>
          <a:bodyPr/>
          <a:lstStyle/>
          <a:p>
            <a:endParaRPr lang="fr-FR" dirty="0"/>
          </a:p>
        </p:txBody>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37558" y="410433"/>
            <a:ext cx="1236533" cy="123653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8" name="TextBox 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0" name="TextBox 10"/>
          <p:cNvSpPr txBox="1"/>
          <p:nvPr/>
        </p:nvSpPr>
        <p:spPr>
          <a:xfrm>
            <a:off x="867349"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6</a:t>
            </a:r>
          </a:p>
        </p:txBody>
      </p:sp>
      <p:sp>
        <p:nvSpPr>
          <p:cNvPr id="11" name="TextBox 11"/>
          <p:cNvSpPr txBox="1"/>
          <p:nvPr/>
        </p:nvSpPr>
        <p:spPr>
          <a:xfrm>
            <a:off x="1826492" y="705175"/>
            <a:ext cx="3812308" cy="615553"/>
          </a:xfrm>
          <a:prstGeom prst="rect">
            <a:avLst/>
          </a:prstGeom>
        </p:spPr>
        <p:txBody>
          <a:bodyPr wrap="square" lIns="0" tIns="0" rIns="0" bIns="0" rtlCol="0" anchor="t">
            <a:spAutoFit/>
          </a:bodyPr>
          <a:lstStyle/>
          <a:p>
            <a:pPr algn="l">
              <a:lnSpc>
                <a:spcPts val="4760"/>
              </a:lnSpc>
            </a:pPr>
            <a:r>
              <a:rPr lang="en-US" sz="3400" b="1" dirty="0">
                <a:solidFill>
                  <a:srgbClr val="FFFFFF"/>
                </a:solidFill>
                <a:latin typeface="Open Sans Bold"/>
                <a:ea typeface="Open Sans Bold"/>
                <a:cs typeface="Open Sans Bold"/>
                <a:sym typeface="Open Sans Bold"/>
              </a:rPr>
              <a:t>Interactive Quiz</a:t>
            </a:r>
          </a:p>
        </p:txBody>
      </p:sp>
      <p:sp>
        <p:nvSpPr>
          <p:cNvPr id="9" name="Rectangle 8"/>
          <p:cNvSpPr/>
          <p:nvPr/>
        </p:nvSpPr>
        <p:spPr>
          <a:xfrm>
            <a:off x="1171267" y="2371989"/>
            <a:ext cx="15945455" cy="769441"/>
          </a:xfrm>
          <a:prstGeom prst="rect">
            <a:avLst/>
          </a:prstGeom>
        </p:spPr>
        <p:txBody>
          <a:bodyPr wrap="none">
            <a:spAutoFit/>
          </a:bodyPr>
          <a:lstStyle/>
          <a:p>
            <a:r>
              <a:rPr lang="en-US" sz="4400" b="1" dirty="0">
                <a:solidFill>
                  <a:srgbClr val="FF0000"/>
                </a:solidFill>
                <a:latin typeface="Arial Rounded MT Bold" panose="020F0704030504030204" pitchFamily="34" charset="0"/>
              </a:rPr>
              <a:t>Close !... But that's not right, </a:t>
            </a:r>
            <a:r>
              <a:rPr lang="en-US" sz="4400" b="1" dirty="0" err="1">
                <a:solidFill>
                  <a:srgbClr val="FF0000"/>
                </a:solidFill>
                <a:latin typeface="Arial Rounded MT Bold" panose="020F0704030504030204" pitchFamily="34" charset="0"/>
              </a:rPr>
              <a:t>pleasego</a:t>
            </a:r>
            <a:r>
              <a:rPr lang="en-US" sz="4400" b="1" dirty="0">
                <a:solidFill>
                  <a:srgbClr val="FF0000"/>
                </a:solidFill>
                <a:latin typeface="Arial Rounded MT Bold" panose="020F0704030504030204" pitchFamily="34" charset="0"/>
              </a:rPr>
              <a:t> back and try again.</a:t>
            </a:r>
            <a:endParaRPr lang="fr-FR" sz="4400" b="1" dirty="0">
              <a:solidFill>
                <a:srgbClr val="FF0000"/>
              </a:solidFill>
              <a:latin typeface="Arial Rounded MT Bold" panose="020F0704030504030204" pitchFamily="34" charset="0"/>
            </a:endParaRPr>
          </a:p>
        </p:txBody>
      </p:sp>
      <p:sp>
        <p:nvSpPr>
          <p:cNvPr id="15" name="TextBox 11"/>
          <p:cNvSpPr txBox="1"/>
          <p:nvPr/>
        </p:nvSpPr>
        <p:spPr>
          <a:xfrm>
            <a:off x="8210253" y="8448396"/>
            <a:ext cx="1867482" cy="574196"/>
          </a:xfrm>
          <a:prstGeom prst="rect">
            <a:avLst/>
          </a:prstGeom>
        </p:spPr>
        <p:txBody>
          <a:bodyPr wrap="square" lIns="0" tIns="0" rIns="0" bIns="0" rtlCol="0" anchor="t">
            <a:spAutoFit/>
          </a:bodyPr>
          <a:lstStyle/>
          <a:p>
            <a:pPr algn="l">
              <a:lnSpc>
                <a:spcPts val="4760"/>
              </a:lnSpc>
            </a:pPr>
            <a:r>
              <a:rPr lang="en-US" sz="3400" b="1" dirty="0" smtClean="0">
                <a:solidFill>
                  <a:srgbClr val="FFFFFF"/>
                </a:solidFill>
                <a:latin typeface="Open Sans Bold"/>
                <a:ea typeface="Open Sans Bold"/>
                <a:cs typeface="Open Sans Bold"/>
                <a:sym typeface="Open Sans Bold"/>
                <a:hlinkClick r:id="" action="ppaction://hlinkshowjump?jump=lastslideviewed"/>
              </a:rPr>
              <a:t>Go Back</a:t>
            </a:r>
            <a:endParaRPr lang="en-US" sz="3400" b="1" dirty="0">
              <a:solidFill>
                <a:srgbClr val="FFFFFF"/>
              </a:solidFill>
              <a:latin typeface="Open Sans Bold"/>
              <a:ea typeface="Open Sans Bold"/>
              <a:cs typeface="Open Sans Bold"/>
              <a:sym typeface="Open Sans Bold"/>
            </a:endParaRPr>
          </a:p>
        </p:txBody>
      </p:sp>
      <p:pic>
        <p:nvPicPr>
          <p:cNvPr id="13" name="Imag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0895" y="3954699"/>
            <a:ext cx="3886201" cy="3886201"/>
          </a:xfrm>
          <a:prstGeom prst="rect">
            <a:avLst/>
          </a:prstGeom>
        </p:spPr>
      </p:pic>
    </p:spTree>
    <p:extLst>
      <p:ext uri="{BB962C8B-B14F-4D97-AF65-F5344CB8AC3E}">
        <p14:creationId xmlns:p14="http://schemas.microsoft.com/office/powerpoint/2010/main" val="34160902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485315" y="6201851"/>
            <a:ext cx="9326880" cy="4200667"/>
            <a:chOff x="0" y="0"/>
            <a:chExt cx="8459470" cy="3810000"/>
          </a:xfrm>
        </p:grpSpPr>
        <p:sp>
          <p:nvSpPr>
            <p:cNvPr id="7" name="Freeform 7"/>
            <p:cNvSpPr/>
            <p:nvPr/>
          </p:nvSpPr>
          <p:spPr>
            <a:xfrm>
              <a:off x="0" y="0"/>
              <a:ext cx="8459470" cy="3808730"/>
            </a:xfrm>
            <a:custGeom>
              <a:avLst/>
              <a:gdLst/>
              <a:ahLst/>
              <a:cxnLst/>
              <a:rect l="l" t="t" r="r" b="b"/>
              <a:pathLst>
                <a:path w="8459470" h="380873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t="-23989" b="-23989"/>
              </a:stretch>
            </a:blipFill>
          </p:spPr>
        </p:sp>
      </p:grpSp>
      <p:grpSp>
        <p:nvGrpSpPr>
          <p:cNvPr id="8" name="Group 8"/>
          <p:cNvGrpSpPr/>
          <p:nvPr/>
        </p:nvGrpSpPr>
        <p:grpSpPr>
          <a:xfrm>
            <a:off x="16010640" y="2756627"/>
            <a:ext cx="2277360" cy="3208453"/>
            <a:chOff x="0" y="0"/>
            <a:chExt cx="4507230" cy="6350000"/>
          </a:xfrm>
        </p:grpSpPr>
        <p:sp>
          <p:nvSpPr>
            <p:cNvPr id="9" name="Freeform 9"/>
            <p:cNvSpPr/>
            <p:nvPr/>
          </p:nvSpPr>
          <p:spPr>
            <a:xfrm>
              <a:off x="0" y="0"/>
              <a:ext cx="4505960" cy="6350000"/>
            </a:xfrm>
            <a:custGeom>
              <a:avLst/>
              <a:gdLst/>
              <a:ahLst/>
              <a:cxnLst/>
              <a:rect l="l" t="t" r="r" b="b"/>
              <a:pathLst>
                <a:path w="4505960" h="635000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4"/>
              <a:stretch>
                <a:fillRect l="-55759" r="-55759"/>
              </a:stretch>
            </a:blipFill>
          </p:spPr>
        </p:sp>
      </p:grpSp>
      <p:grpSp>
        <p:nvGrpSpPr>
          <p:cNvPr id="10" name="Group 10"/>
          <p:cNvGrpSpPr/>
          <p:nvPr/>
        </p:nvGrpSpPr>
        <p:grpSpPr>
          <a:xfrm>
            <a:off x="10485315" y="2635627"/>
            <a:ext cx="5171406" cy="3103878"/>
            <a:chOff x="0" y="0"/>
            <a:chExt cx="6350000" cy="3811270"/>
          </a:xfrm>
        </p:grpSpPr>
        <p:sp>
          <p:nvSpPr>
            <p:cNvPr id="11" name="Freeform 11"/>
            <p:cNvSpPr/>
            <p:nvPr/>
          </p:nvSpPr>
          <p:spPr>
            <a:xfrm>
              <a:off x="0" y="0"/>
              <a:ext cx="6350000" cy="3811270"/>
            </a:xfrm>
            <a:custGeom>
              <a:avLst/>
              <a:gdLst/>
              <a:ahLst/>
              <a:cxnLst/>
              <a:rect l="l" t="t" r="r" b="b"/>
              <a:pathLst>
                <a:path w="6350000" h="381127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5"/>
              <a:stretch>
                <a:fillRect t="-5502" b="-5502"/>
              </a:stretch>
            </a:blipFill>
          </p:spPr>
        </p:sp>
      </p:grpSp>
      <p:grpSp>
        <p:nvGrpSpPr>
          <p:cNvPr id="12" name="Group 12"/>
          <p:cNvGrpSpPr/>
          <p:nvPr/>
        </p:nvGrpSpPr>
        <p:grpSpPr>
          <a:xfrm>
            <a:off x="14961315" y="5436457"/>
            <a:ext cx="1390812" cy="139081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4" name="TextBox 14"/>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5" name="Freeform 15"/>
          <p:cNvSpPr/>
          <p:nvPr/>
        </p:nvSpPr>
        <p:spPr>
          <a:xfrm>
            <a:off x="15296675" y="5726903"/>
            <a:ext cx="720091" cy="809919"/>
          </a:xfrm>
          <a:custGeom>
            <a:avLst/>
            <a:gdLst/>
            <a:ahLst/>
            <a:cxnLst/>
            <a:rect l="l" t="t" r="r" b="b"/>
            <a:pathLst>
              <a:path w="720091" h="809919">
                <a:moveTo>
                  <a:pt x="0" y="0"/>
                </a:moveTo>
                <a:lnTo>
                  <a:pt x="720092" y="0"/>
                </a:lnTo>
                <a:lnTo>
                  <a:pt x="720092" y="809919"/>
                </a:lnTo>
                <a:lnTo>
                  <a:pt x="0" y="80991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nvGrpSpPr>
          <p:cNvPr id="16" name="Group 16"/>
          <p:cNvGrpSpPr/>
          <p:nvPr/>
        </p:nvGrpSpPr>
        <p:grpSpPr>
          <a:xfrm>
            <a:off x="479496" y="410433"/>
            <a:ext cx="1236533" cy="123653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18" name="TextBox 18"/>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19" name="TextBox 19"/>
          <p:cNvSpPr txBox="1"/>
          <p:nvPr/>
        </p:nvSpPr>
        <p:spPr>
          <a:xfrm>
            <a:off x="909287"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7</a:t>
            </a:r>
          </a:p>
        </p:txBody>
      </p:sp>
      <p:sp>
        <p:nvSpPr>
          <p:cNvPr id="20" name="TextBox 20"/>
          <p:cNvSpPr txBox="1"/>
          <p:nvPr/>
        </p:nvSpPr>
        <p:spPr>
          <a:xfrm>
            <a:off x="1850626" y="692750"/>
            <a:ext cx="2361605"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Conclusion</a:t>
            </a:r>
          </a:p>
        </p:txBody>
      </p:sp>
      <p:sp>
        <p:nvSpPr>
          <p:cNvPr id="21" name="TextBox 21"/>
          <p:cNvSpPr txBox="1"/>
          <p:nvPr/>
        </p:nvSpPr>
        <p:spPr>
          <a:xfrm>
            <a:off x="718608" y="2454164"/>
            <a:ext cx="8115300" cy="6955156"/>
          </a:xfrm>
          <a:prstGeom prst="rect">
            <a:avLst/>
          </a:prstGeom>
        </p:spPr>
        <p:txBody>
          <a:bodyPr lIns="0" tIns="0" rIns="0" bIns="0" rtlCol="0" anchor="t">
            <a:spAutoFit/>
          </a:bodyPr>
          <a:lstStyle/>
          <a:p>
            <a:pPr algn="ctr">
              <a:lnSpc>
                <a:spcPts val="4619"/>
              </a:lnSpc>
              <a:spcBef>
                <a:spcPct val="0"/>
              </a:spcBef>
            </a:pPr>
            <a:r>
              <a:rPr lang="en-US" sz="3299">
                <a:solidFill>
                  <a:srgbClr val="FFFFFF"/>
                </a:solidFill>
                <a:latin typeface="Helvetica World"/>
                <a:ea typeface="Helvetica World"/>
                <a:cs typeface="Helvetica World"/>
                <a:sym typeface="Helvetica World"/>
              </a:rPr>
              <a:t>Phishing attacks exploit trust and inattention, but with the right knowledge, you can thwart them. By systematically verifying senders, avoiding suspicious links, and adopting measures like two-factor authentication, you can strengthen your online security. This module has equipped you with concrete tools to recognize and avoid these threats. Continue to remain vigilant and share these tips with others. Thank you for your attention, and browse carefully!</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4" r="-2204"/>
            </a:stretch>
          </a:blipFill>
        </p:spPr>
      </p:sp>
      <p:grpSp>
        <p:nvGrpSpPr>
          <p:cNvPr id="3" name="Group 3"/>
          <p:cNvGrpSpPr/>
          <p:nvPr/>
        </p:nvGrpSpPr>
        <p:grpSpPr>
          <a:xfrm>
            <a:off x="-404923" y="-360454"/>
            <a:ext cx="19097845" cy="1389154"/>
            <a:chOff x="0" y="0"/>
            <a:chExt cx="5029885" cy="365868"/>
          </a:xfrm>
        </p:grpSpPr>
        <p:sp>
          <p:nvSpPr>
            <p:cNvPr id="4" name="Freeform 4"/>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5" name="TextBox 5"/>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4668954" y="4391513"/>
            <a:ext cx="8950091" cy="1599223"/>
          </a:xfrm>
          <a:prstGeom prst="rect">
            <a:avLst/>
          </a:prstGeom>
        </p:spPr>
        <p:txBody>
          <a:bodyPr lIns="0" tIns="0" rIns="0" bIns="0" rtlCol="0" anchor="t">
            <a:spAutoFit/>
          </a:bodyPr>
          <a:lstStyle/>
          <a:p>
            <a:pPr algn="l">
              <a:lnSpc>
                <a:spcPts val="12287"/>
              </a:lnSpc>
            </a:pPr>
            <a:r>
              <a:rPr lang="en-US" sz="11170">
                <a:solidFill>
                  <a:srgbClr val="FF3131"/>
                </a:solidFill>
                <a:latin typeface="Space Age"/>
                <a:ea typeface="Space Age"/>
                <a:cs typeface="Space Age"/>
                <a:sym typeface="Space Age"/>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04923" y="-360454"/>
            <a:ext cx="19097845" cy="1389154"/>
            <a:chOff x="0" y="0"/>
            <a:chExt cx="5029885" cy="365868"/>
          </a:xfrm>
        </p:grpSpPr>
        <p:sp>
          <p:nvSpPr>
            <p:cNvPr id="3" name="Freeform 3"/>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4" name="TextBox 4"/>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3411" y="410433"/>
            <a:ext cx="1236533" cy="12365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1028700" y="2836668"/>
            <a:ext cx="11301259" cy="5890781"/>
          </a:xfrm>
          <a:custGeom>
            <a:avLst/>
            <a:gdLst/>
            <a:ahLst/>
            <a:cxnLst/>
            <a:rect l="l" t="t" r="r" b="b"/>
            <a:pathLst>
              <a:path w="11301259" h="5890781">
                <a:moveTo>
                  <a:pt x="0" y="0"/>
                </a:moveTo>
                <a:lnTo>
                  <a:pt x="11301259" y="0"/>
                </a:lnTo>
                <a:lnTo>
                  <a:pt x="11301259" y="5890781"/>
                </a:lnTo>
                <a:lnTo>
                  <a:pt x="0" y="5890781"/>
                </a:lnTo>
                <a:lnTo>
                  <a:pt x="0" y="0"/>
                </a:lnTo>
                <a:close/>
              </a:path>
            </a:pathLst>
          </a:custGeom>
          <a:blipFill>
            <a:blip r:embed="rId2"/>
            <a:stretch>
              <a:fillRect/>
            </a:stretch>
          </a:blipFill>
        </p:spPr>
      </p:sp>
      <p:sp>
        <p:nvSpPr>
          <p:cNvPr id="9" name="TextBox 9"/>
          <p:cNvSpPr txBox="1"/>
          <p:nvPr/>
        </p:nvSpPr>
        <p:spPr>
          <a:xfrm>
            <a:off x="9525128" y="7838211"/>
            <a:ext cx="9167794" cy="2005030"/>
          </a:xfrm>
          <a:prstGeom prst="rect">
            <a:avLst/>
          </a:prstGeom>
        </p:spPr>
        <p:txBody>
          <a:bodyPr lIns="0" tIns="0" rIns="0" bIns="0" rtlCol="0" anchor="t">
            <a:spAutoFit/>
          </a:bodyPr>
          <a:lstStyle/>
          <a:p>
            <a:pPr algn="l">
              <a:lnSpc>
                <a:spcPts val="7837"/>
              </a:lnSpc>
            </a:pPr>
            <a:r>
              <a:rPr lang="en-US" sz="7124">
                <a:solidFill>
                  <a:srgbClr val="FF3131"/>
                </a:solidFill>
                <a:latin typeface="Space Age"/>
                <a:ea typeface="Space Age"/>
                <a:cs typeface="Space Age"/>
                <a:sym typeface="Space Age"/>
              </a:rPr>
              <a:t>RECOGNIZING PHISHING EMAILS</a:t>
            </a:r>
          </a:p>
        </p:txBody>
      </p:sp>
      <p:sp>
        <p:nvSpPr>
          <p:cNvPr id="10" name="TextBox 10"/>
          <p:cNvSpPr txBox="1"/>
          <p:nvPr/>
        </p:nvSpPr>
        <p:spPr>
          <a:xfrm>
            <a:off x="1073202"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11" name="TextBox 11"/>
          <p:cNvSpPr txBox="1"/>
          <p:nvPr/>
        </p:nvSpPr>
        <p:spPr>
          <a:xfrm>
            <a:off x="2029981" y="7051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12" name="TextBox 12"/>
          <p:cNvSpPr txBox="1"/>
          <p:nvPr/>
        </p:nvSpPr>
        <p:spPr>
          <a:xfrm>
            <a:off x="1073202" y="1860037"/>
            <a:ext cx="16231672" cy="481331"/>
          </a:xfrm>
          <a:prstGeom prst="rect">
            <a:avLst/>
          </a:prstGeom>
        </p:spPr>
        <p:txBody>
          <a:bodyPr lIns="0" tIns="0" rIns="0" bIns="0" rtlCol="0" anchor="t">
            <a:spAutoFit/>
          </a:bodyPr>
          <a:lstStyle/>
          <a:p>
            <a:pPr algn="ctr">
              <a:lnSpc>
                <a:spcPts val="3919"/>
              </a:lnSpc>
              <a:spcBef>
                <a:spcPct val="0"/>
              </a:spcBef>
            </a:pPr>
            <a:r>
              <a:rPr lang="en-US" sz="2799">
                <a:solidFill>
                  <a:srgbClr val="FFFFFF"/>
                </a:solidFill>
                <a:latin typeface="Helvetica World"/>
                <a:ea typeface="Helvetica World"/>
                <a:cs typeface="Helvetica World"/>
                <a:sym typeface="Helvetica World"/>
              </a:rPr>
              <a:t>Phishing emails are designed to look like legitimate communications, but they often contain telltale clues: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04923" y="-360454"/>
            <a:ext cx="19097845" cy="1389154"/>
            <a:chOff x="0" y="0"/>
            <a:chExt cx="5029885" cy="365868"/>
          </a:xfrm>
        </p:grpSpPr>
        <p:sp>
          <p:nvSpPr>
            <p:cNvPr id="3" name="Freeform 3"/>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4" name="TextBox 4"/>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3411" y="410433"/>
            <a:ext cx="1236533" cy="12365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5701362" y="3342638"/>
            <a:ext cx="6885276" cy="4055710"/>
          </a:xfrm>
          <a:custGeom>
            <a:avLst/>
            <a:gdLst/>
            <a:ahLst/>
            <a:cxnLst/>
            <a:rect l="l" t="t" r="r" b="b"/>
            <a:pathLst>
              <a:path w="6885276" h="4055710">
                <a:moveTo>
                  <a:pt x="0" y="0"/>
                </a:moveTo>
                <a:lnTo>
                  <a:pt x="6885276" y="0"/>
                </a:lnTo>
                <a:lnTo>
                  <a:pt x="6885276" y="4055710"/>
                </a:lnTo>
                <a:lnTo>
                  <a:pt x="0" y="4055710"/>
                </a:lnTo>
                <a:lnTo>
                  <a:pt x="0" y="0"/>
                </a:lnTo>
                <a:close/>
              </a:path>
            </a:pathLst>
          </a:custGeom>
          <a:blipFill>
            <a:blip r:embed="rId2"/>
            <a:stretch>
              <a:fillRect/>
            </a:stretch>
          </a:blipFill>
        </p:spPr>
      </p:sp>
      <p:sp>
        <p:nvSpPr>
          <p:cNvPr id="9" name="TextBox 9"/>
          <p:cNvSpPr txBox="1"/>
          <p:nvPr/>
        </p:nvSpPr>
        <p:spPr>
          <a:xfrm>
            <a:off x="9525128" y="7838211"/>
            <a:ext cx="9167794" cy="2005030"/>
          </a:xfrm>
          <a:prstGeom prst="rect">
            <a:avLst/>
          </a:prstGeom>
        </p:spPr>
        <p:txBody>
          <a:bodyPr lIns="0" tIns="0" rIns="0" bIns="0" rtlCol="0" anchor="t">
            <a:spAutoFit/>
          </a:bodyPr>
          <a:lstStyle/>
          <a:p>
            <a:pPr algn="l">
              <a:lnSpc>
                <a:spcPts val="7837"/>
              </a:lnSpc>
            </a:pPr>
            <a:r>
              <a:rPr lang="en-US" sz="7124">
                <a:solidFill>
                  <a:srgbClr val="FF3131"/>
                </a:solidFill>
                <a:latin typeface="Space Age"/>
                <a:ea typeface="Space Age"/>
                <a:cs typeface="Space Age"/>
                <a:sym typeface="Space Age"/>
              </a:rPr>
              <a:t>RECOGNIZING PHISHING EMAILS</a:t>
            </a:r>
          </a:p>
        </p:txBody>
      </p:sp>
      <p:sp>
        <p:nvSpPr>
          <p:cNvPr id="10" name="TextBox 10"/>
          <p:cNvSpPr txBox="1"/>
          <p:nvPr/>
        </p:nvSpPr>
        <p:spPr>
          <a:xfrm>
            <a:off x="1073202"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11" name="TextBox 11"/>
          <p:cNvSpPr txBox="1"/>
          <p:nvPr/>
        </p:nvSpPr>
        <p:spPr>
          <a:xfrm>
            <a:off x="2029981" y="7051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12" name="TextBox 12"/>
          <p:cNvSpPr txBox="1"/>
          <p:nvPr/>
        </p:nvSpPr>
        <p:spPr>
          <a:xfrm>
            <a:off x="404923" y="2116009"/>
            <a:ext cx="17478155" cy="853441"/>
          </a:xfrm>
          <a:prstGeom prst="rect">
            <a:avLst/>
          </a:prstGeom>
        </p:spPr>
        <p:txBody>
          <a:bodyPr lIns="0" tIns="0" rIns="0" bIns="0" rtlCol="0" anchor="t">
            <a:spAutoFit/>
          </a:bodyPr>
          <a:lstStyle/>
          <a:p>
            <a:pPr algn="ctr">
              <a:lnSpc>
                <a:spcPts val="3359"/>
              </a:lnSpc>
              <a:spcBef>
                <a:spcPct val="0"/>
              </a:spcBef>
            </a:pPr>
            <a:r>
              <a:rPr lang="en-US" sz="2399" b="1" u="sng">
                <a:solidFill>
                  <a:srgbClr val="FFFFFF"/>
                </a:solidFill>
                <a:latin typeface="Helvetica World Bold"/>
                <a:ea typeface="Helvetica World Bold"/>
                <a:cs typeface="Helvetica World Bold"/>
                <a:sym typeface="Helvetica World Bold"/>
              </a:rPr>
              <a:t>Suspicious sender</a:t>
            </a:r>
            <a:r>
              <a:rPr lang="en-US" sz="2399" b="1">
                <a:solidFill>
                  <a:srgbClr val="FFFFFF"/>
                </a:solidFill>
                <a:latin typeface="Helvetica World Bold"/>
                <a:ea typeface="Helvetica World Bold"/>
                <a:cs typeface="Helvetica World Bold"/>
                <a:sym typeface="Helvetica World Bold"/>
              </a:rPr>
              <a:t>:</a:t>
            </a:r>
            <a:r>
              <a:rPr lang="en-US" sz="2399">
                <a:solidFill>
                  <a:srgbClr val="FFFFFF"/>
                </a:solidFill>
                <a:latin typeface="Helvetica World"/>
                <a:ea typeface="Helvetica World"/>
                <a:cs typeface="Helvetica World"/>
                <a:sym typeface="Helvetica World"/>
              </a:rPr>
              <a:t> Check the email address. For example, an email from "support@paypa1.com" (with a "1" instead of "l") is suspicious.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04923" y="-360454"/>
            <a:ext cx="19097845" cy="1389154"/>
            <a:chOff x="0" y="0"/>
            <a:chExt cx="5029885" cy="365868"/>
          </a:xfrm>
        </p:grpSpPr>
        <p:sp>
          <p:nvSpPr>
            <p:cNvPr id="3" name="Freeform 3"/>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4" name="TextBox 4"/>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3411" y="410433"/>
            <a:ext cx="1236533" cy="12365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1028700" y="2906501"/>
            <a:ext cx="7827670" cy="6746906"/>
          </a:xfrm>
          <a:custGeom>
            <a:avLst/>
            <a:gdLst/>
            <a:ahLst/>
            <a:cxnLst/>
            <a:rect l="l" t="t" r="r" b="b"/>
            <a:pathLst>
              <a:path w="7827670" h="6746906">
                <a:moveTo>
                  <a:pt x="0" y="0"/>
                </a:moveTo>
                <a:lnTo>
                  <a:pt x="7827670" y="0"/>
                </a:lnTo>
                <a:lnTo>
                  <a:pt x="7827670" y="6746906"/>
                </a:lnTo>
                <a:lnTo>
                  <a:pt x="0" y="6746906"/>
                </a:lnTo>
                <a:lnTo>
                  <a:pt x="0" y="0"/>
                </a:lnTo>
                <a:close/>
              </a:path>
            </a:pathLst>
          </a:custGeom>
          <a:blipFill>
            <a:blip r:embed="rId2"/>
            <a:stretch>
              <a:fillRect/>
            </a:stretch>
          </a:blipFill>
        </p:spPr>
      </p:sp>
      <p:sp>
        <p:nvSpPr>
          <p:cNvPr id="9" name="TextBox 9"/>
          <p:cNvSpPr txBox="1"/>
          <p:nvPr/>
        </p:nvSpPr>
        <p:spPr>
          <a:xfrm>
            <a:off x="9525128" y="7838211"/>
            <a:ext cx="9167794" cy="2005030"/>
          </a:xfrm>
          <a:prstGeom prst="rect">
            <a:avLst/>
          </a:prstGeom>
        </p:spPr>
        <p:txBody>
          <a:bodyPr lIns="0" tIns="0" rIns="0" bIns="0" rtlCol="0" anchor="t">
            <a:spAutoFit/>
          </a:bodyPr>
          <a:lstStyle/>
          <a:p>
            <a:pPr algn="l">
              <a:lnSpc>
                <a:spcPts val="7837"/>
              </a:lnSpc>
            </a:pPr>
            <a:r>
              <a:rPr lang="en-US" sz="7124">
                <a:solidFill>
                  <a:srgbClr val="FF3131"/>
                </a:solidFill>
                <a:latin typeface="Space Age"/>
                <a:ea typeface="Space Age"/>
                <a:cs typeface="Space Age"/>
                <a:sym typeface="Space Age"/>
              </a:rPr>
              <a:t>RECOGNIZING PHISHING EMAILS</a:t>
            </a:r>
          </a:p>
        </p:txBody>
      </p:sp>
      <p:sp>
        <p:nvSpPr>
          <p:cNvPr id="10" name="TextBox 10"/>
          <p:cNvSpPr txBox="1"/>
          <p:nvPr/>
        </p:nvSpPr>
        <p:spPr>
          <a:xfrm>
            <a:off x="1073202"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11" name="TextBox 11"/>
          <p:cNvSpPr txBox="1"/>
          <p:nvPr/>
        </p:nvSpPr>
        <p:spPr>
          <a:xfrm>
            <a:off x="2029981" y="7051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12" name="TextBox 12"/>
          <p:cNvSpPr txBox="1"/>
          <p:nvPr/>
        </p:nvSpPr>
        <p:spPr>
          <a:xfrm>
            <a:off x="643411" y="2213518"/>
            <a:ext cx="16514921" cy="434341"/>
          </a:xfrm>
          <a:prstGeom prst="rect">
            <a:avLst/>
          </a:prstGeom>
        </p:spPr>
        <p:txBody>
          <a:bodyPr lIns="0" tIns="0" rIns="0" bIns="0" rtlCol="0" anchor="t">
            <a:spAutoFit/>
          </a:bodyPr>
          <a:lstStyle/>
          <a:p>
            <a:pPr algn="ctr">
              <a:lnSpc>
                <a:spcPts val="3359"/>
              </a:lnSpc>
              <a:spcBef>
                <a:spcPct val="0"/>
              </a:spcBef>
            </a:pPr>
            <a:r>
              <a:rPr lang="en-US" sz="2399" b="1" u="sng">
                <a:solidFill>
                  <a:srgbClr val="FFFFFF"/>
                </a:solidFill>
                <a:latin typeface="Helvetica World Bold"/>
                <a:ea typeface="Helvetica World Bold"/>
                <a:cs typeface="Helvetica World Bold"/>
                <a:sym typeface="Helvetica World Bold"/>
              </a:rPr>
              <a:t>Excessive urgency: </a:t>
            </a:r>
            <a:r>
              <a:rPr lang="en-US" sz="2399">
                <a:solidFill>
                  <a:srgbClr val="FFFFFF"/>
                </a:solidFill>
                <a:latin typeface="Helvetica World"/>
                <a:ea typeface="Helvetica World"/>
                <a:cs typeface="Helvetica World"/>
                <a:sym typeface="Helvetica World"/>
              </a:rPr>
              <a:t>Messages like "Your account will be suspended in 24 hours!" encourage people to act without thinking.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04923" y="-360454"/>
            <a:ext cx="19097845" cy="1389154"/>
            <a:chOff x="0" y="0"/>
            <a:chExt cx="5029885" cy="365868"/>
          </a:xfrm>
        </p:grpSpPr>
        <p:sp>
          <p:nvSpPr>
            <p:cNvPr id="3" name="Freeform 3"/>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4" name="TextBox 4"/>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3411" y="410433"/>
            <a:ext cx="1236533" cy="12365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1073202" y="3895633"/>
            <a:ext cx="11160236" cy="767635"/>
          </a:xfrm>
          <a:custGeom>
            <a:avLst/>
            <a:gdLst/>
            <a:ahLst/>
            <a:cxnLst/>
            <a:rect l="l" t="t" r="r" b="b"/>
            <a:pathLst>
              <a:path w="11160236" h="767635">
                <a:moveTo>
                  <a:pt x="0" y="0"/>
                </a:moveTo>
                <a:lnTo>
                  <a:pt x="11160236" y="0"/>
                </a:lnTo>
                <a:lnTo>
                  <a:pt x="11160236" y="767636"/>
                </a:lnTo>
                <a:lnTo>
                  <a:pt x="0" y="767636"/>
                </a:lnTo>
                <a:lnTo>
                  <a:pt x="0" y="0"/>
                </a:lnTo>
                <a:close/>
              </a:path>
            </a:pathLst>
          </a:custGeom>
          <a:blipFill>
            <a:blip r:embed="rId2"/>
            <a:stretch>
              <a:fillRect/>
            </a:stretch>
          </a:blipFill>
        </p:spPr>
      </p:sp>
      <p:sp>
        <p:nvSpPr>
          <p:cNvPr id="9" name="Freeform 9"/>
          <p:cNvSpPr/>
          <p:nvPr/>
        </p:nvSpPr>
        <p:spPr>
          <a:xfrm>
            <a:off x="1028700" y="6331809"/>
            <a:ext cx="11160236" cy="697515"/>
          </a:xfrm>
          <a:custGeom>
            <a:avLst/>
            <a:gdLst/>
            <a:ahLst/>
            <a:cxnLst/>
            <a:rect l="l" t="t" r="r" b="b"/>
            <a:pathLst>
              <a:path w="11160236" h="697515">
                <a:moveTo>
                  <a:pt x="0" y="0"/>
                </a:moveTo>
                <a:lnTo>
                  <a:pt x="11160236" y="0"/>
                </a:lnTo>
                <a:lnTo>
                  <a:pt x="11160236" y="697515"/>
                </a:lnTo>
                <a:lnTo>
                  <a:pt x="0" y="697515"/>
                </a:lnTo>
                <a:lnTo>
                  <a:pt x="0" y="0"/>
                </a:lnTo>
                <a:close/>
              </a:path>
            </a:pathLst>
          </a:custGeom>
          <a:blipFill>
            <a:blip r:embed="rId3"/>
            <a:stretch>
              <a:fillRect/>
            </a:stretch>
          </a:blipFill>
        </p:spPr>
      </p:sp>
      <p:sp>
        <p:nvSpPr>
          <p:cNvPr id="10" name="TextBox 10"/>
          <p:cNvSpPr txBox="1"/>
          <p:nvPr/>
        </p:nvSpPr>
        <p:spPr>
          <a:xfrm>
            <a:off x="9525128" y="7838211"/>
            <a:ext cx="9167794" cy="2005030"/>
          </a:xfrm>
          <a:prstGeom prst="rect">
            <a:avLst/>
          </a:prstGeom>
        </p:spPr>
        <p:txBody>
          <a:bodyPr lIns="0" tIns="0" rIns="0" bIns="0" rtlCol="0" anchor="t">
            <a:spAutoFit/>
          </a:bodyPr>
          <a:lstStyle/>
          <a:p>
            <a:pPr algn="l">
              <a:lnSpc>
                <a:spcPts val="7837"/>
              </a:lnSpc>
            </a:pPr>
            <a:r>
              <a:rPr lang="en-US" sz="7124">
                <a:solidFill>
                  <a:srgbClr val="FF3131"/>
                </a:solidFill>
                <a:latin typeface="Space Age"/>
                <a:ea typeface="Space Age"/>
                <a:cs typeface="Space Age"/>
                <a:sym typeface="Space Age"/>
              </a:rPr>
              <a:t>RECOGNIZING PHISHING EMAILS</a:t>
            </a:r>
          </a:p>
        </p:txBody>
      </p:sp>
      <p:sp>
        <p:nvSpPr>
          <p:cNvPr id="11" name="TextBox 11"/>
          <p:cNvSpPr txBox="1"/>
          <p:nvPr/>
        </p:nvSpPr>
        <p:spPr>
          <a:xfrm>
            <a:off x="1073202"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12" name="TextBox 12"/>
          <p:cNvSpPr txBox="1"/>
          <p:nvPr/>
        </p:nvSpPr>
        <p:spPr>
          <a:xfrm>
            <a:off x="2029981" y="7051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13" name="TextBox 13"/>
          <p:cNvSpPr txBox="1"/>
          <p:nvPr/>
        </p:nvSpPr>
        <p:spPr>
          <a:xfrm>
            <a:off x="0" y="2213518"/>
            <a:ext cx="17801743" cy="853441"/>
          </a:xfrm>
          <a:prstGeom prst="rect">
            <a:avLst/>
          </a:prstGeom>
        </p:spPr>
        <p:txBody>
          <a:bodyPr lIns="0" tIns="0" rIns="0" bIns="0" rtlCol="0" anchor="t">
            <a:spAutoFit/>
          </a:bodyPr>
          <a:lstStyle/>
          <a:p>
            <a:pPr algn="ctr">
              <a:lnSpc>
                <a:spcPts val="3359"/>
              </a:lnSpc>
              <a:spcBef>
                <a:spcPct val="0"/>
              </a:spcBef>
            </a:pPr>
            <a:r>
              <a:rPr lang="en-US" sz="2399" b="1" u="sng">
                <a:solidFill>
                  <a:srgbClr val="FFFFFF"/>
                </a:solidFill>
                <a:latin typeface="Helvetica World Bold"/>
                <a:ea typeface="Helvetica World Bold"/>
                <a:cs typeface="Helvetica World Bold"/>
                <a:sym typeface="Helvetica World Bold"/>
              </a:rPr>
              <a:t>Questionable links: </a:t>
            </a:r>
            <a:r>
              <a:rPr lang="en-US" sz="2399">
                <a:solidFill>
                  <a:srgbClr val="FFFFFF"/>
                </a:solidFill>
                <a:latin typeface="Helvetica World"/>
                <a:ea typeface="Helvetica World"/>
                <a:cs typeface="Helvetica World"/>
                <a:sym typeface="Helvetica World"/>
              </a:rPr>
              <a:t>Hover over links (without clicking) to see the actual URL. For example, a link displayed as "www.banque.fr" may redirect to "www.banq-fake.ru."</a:t>
            </a:r>
          </a:p>
        </p:txBody>
      </p:sp>
      <p:sp>
        <p:nvSpPr>
          <p:cNvPr id="14" name="AutoShape 14"/>
          <p:cNvSpPr/>
          <p:nvPr/>
        </p:nvSpPr>
        <p:spPr>
          <a:xfrm>
            <a:off x="5897880" y="4753467"/>
            <a:ext cx="0" cy="1578343"/>
          </a:xfrm>
          <a:prstGeom prst="line">
            <a:avLst/>
          </a:prstGeom>
          <a:ln w="152400" cap="flat">
            <a:solidFill>
              <a:srgbClr val="FF3131"/>
            </a:solidFill>
            <a:prstDash val="solid"/>
            <a:headEnd type="none" w="sm" len="sm"/>
            <a:tailEnd type="triangle" w="lg" len="med"/>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04923" y="-360454"/>
            <a:ext cx="19097845" cy="1389154"/>
            <a:chOff x="0" y="0"/>
            <a:chExt cx="5029885" cy="365868"/>
          </a:xfrm>
        </p:grpSpPr>
        <p:sp>
          <p:nvSpPr>
            <p:cNvPr id="3" name="Freeform 3"/>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4" name="TextBox 4"/>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3411" y="410433"/>
            <a:ext cx="1236533" cy="12365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4249060" y="3149931"/>
            <a:ext cx="8979905" cy="4119531"/>
          </a:xfrm>
          <a:custGeom>
            <a:avLst/>
            <a:gdLst/>
            <a:ahLst/>
            <a:cxnLst/>
            <a:rect l="l" t="t" r="r" b="b"/>
            <a:pathLst>
              <a:path w="8979905" h="4119531">
                <a:moveTo>
                  <a:pt x="0" y="0"/>
                </a:moveTo>
                <a:lnTo>
                  <a:pt x="8979905" y="0"/>
                </a:lnTo>
                <a:lnTo>
                  <a:pt x="8979905" y="4119532"/>
                </a:lnTo>
                <a:lnTo>
                  <a:pt x="0" y="4119532"/>
                </a:lnTo>
                <a:lnTo>
                  <a:pt x="0" y="0"/>
                </a:lnTo>
                <a:close/>
              </a:path>
            </a:pathLst>
          </a:custGeom>
          <a:blipFill>
            <a:blip r:embed="rId2"/>
            <a:stretch>
              <a:fillRect/>
            </a:stretch>
          </a:blipFill>
        </p:spPr>
      </p:sp>
      <p:sp>
        <p:nvSpPr>
          <p:cNvPr id="9" name="TextBox 9"/>
          <p:cNvSpPr txBox="1"/>
          <p:nvPr/>
        </p:nvSpPr>
        <p:spPr>
          <a:xfrm>
            <a:off x="9525128" y="7838211"/>
            <a:ext cx="9167794" cy="2005030"/>
          </a:xfrm>
          <a:prstGeom prst="rect">
            <a:avLst/>
          </a:prstGeom>
        </p:spPr>
        <p:txBody>
          <a:bodyPr lIns="0" tIns="0" rIns="0" bIns="0" rtlCol="0" anchor="t">
            <a:spAutoFit/>
          </a:bodyPr>
          <a:lstStyle/>
          <a:p>
            <a:pPr algn="l">
              <a:lnSpc>
                <a:spcPts val="7837"/>
              </a:lnSpc>
            </a:pPr>
            <a:r>
              <a:rPr lang="en-US" sz="7124">
                <a:solidFill>
                  <a:srgbClr val="FF3131"/>
                </a:solidFill>
                <a:latin typeface="Space Age"/>
                <a:ea typeface="Space Age"/>
                <a:cs typeface="Space Age"/>
                <a:sym typeface="Space Age"/>
              </a:rPr>
              <a:t>RECOGNIZING PHISHING EMAILS</a:t>
            </a:r>
          </a:p>
        </p:txBody>
      </p:sp>
      <p:sp>
        <p:nvSpPr>
          <p:cNvPr id="10" name="TextBox 10"/>
          <p:cNvSpPr txBox="1"/>
          <p:nvPr/>
        </p:nvSpPr>
        <p:spPr>
          <a:xfrm>
            <a:off x="1073202"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11" name="TextBox 11"/>
          <p:cNvSpPr txBox="1"/>
          <p:nvPr/>
        </p:nvSpPr>
        <p:spPr>
          <a:xfrm>
            <a:off x="2029981" y="7051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12" name="TextBox 12"/>
          <p:cNvSpPr txBox="1"/>
          <p:nvPr/>
        </p:nvSpPr>
        <p:spPr>
          <a:xfrm>
            <a:off x="4416323" y="2213518"/>
            <a:ext cx="8969097" cy="434341"/>
          </a:xfrm>
          <a:prstGeom prst="rect">
            <a:avLst/>
          </a:prstGeom>
        </p:spPr>
        <p:txBody>
          <a:bodyPr lIns="0" tIns="0" rIns="0" bIns="0" rtlCol="0" anchor="t">
            <a:spAutoFit/>
          </a:bodyPr>
          <a:lstStyle/>
          <a:p>
            <a:pPr algn="ctr">
              <a:lnSpc>
                <a:spcPts val="3359"/>
              </a:lnSpc>
              <a:spcBef>
                <a:spcPct val="0"/>
              </a:spcBef>
            </a:pPr>
            <a:r>
              <a:rPr lang="en-US" sz="2399" b="1" u="sng">
                <a:solidFill>
                  <a:srgbClr val="FFFFFF"/>
                </a:solidFill>
                <a:latin typeface="Helvetica World Bold"/>
                <a:ea typeface="Helvetica World Bold"/>
                <a:cs typeface="Helvetica World Bold"/>
                <a:sym typeface="Helvetica World Bold"/>
              </a:rPr>
              <a:t>Spelling mistakes: </a:t>
            </a:r>
            <a:r>
              <a:rPr lang="en-US" sz="2399">
                <a:solidFill>
                  <a:srgbClr val="FFFFFF"/>
                </a:solidFill>
                <a:latin typeface="Helvetica World"/>
                <a:ea typeface="Helvetica World"/>
                <a:cs typeface="Helvetica World"/>
                <a:sym typeface="Helvetica World"/>
              </a:rPr>
              <a:t>Legitimate emails are rarely riddled with errors</a:t>
            </a:r>
            <a:r>
              <a:rPr lang="en-US" sz="2399" b="1" u="sng">
                <a:solidFill>
                  <a:srgbClr val="FFFFFF"/>
                </a:solidFill>
                <a:latin typeface="Helvetica World Bold"/>
                <a:ea typeface="Helvetica World Bold"/>
                <a:cs typeface="Helvetica World Bold"/>
                <a:sym typeface="Helvetica World Bold"/>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404923" y="-360454"/>
            <a:ext cx="19097845" cy="1389154"/>
            <a:chOff x="0" y="0"/>
            <a:chExt cx="5029885" cy="365868"/>
          </a:xfrm>
        </p:grpSpPr>
        <p:sp>
          <p:nvSpPr>
            <p:cNvPr id="3" name="Freeform 3"/>
            <p:cNvSpPr/>
            <p:nvPr/>
          </p:nvSpPr>
          <p:spPr>
            <a:xfrm>
              <a:off x="0" y="0"/>
              <a:ext cx="5029885" cy="365868"/>
            </a:xfrm>
            <a:custGeom>
              <a:avLst/>
              <a:gdLst/>
              <a:ahLst/>
              <a:cxnLst/>
              <a:rect l="l" t="t" r="r" b="b"/>
              <a:pathLst>
                <a:path w="5029885" h="365868">
                  <a:moveTo>
                    <a:pt x="0" y="0"/>
                  </a:moveTo>
                  <a:lnTo>
                    <a:pt x="5029885" y="0"/>
                  </a:lnTo>
                  <a:lnTo>
                    <a:pt x="5029885" y="365868"/>
                  </a:lnTo>
                  <a:lnTo>
                    <a:pt x="0" y="365868"/>
                  </a:lnTo>
                  <a:close/>
                </a:path>
              </a:pathLst>
            </a:custGeom>
            <a:solidFill>
              <a:srgbClr val="000000"/>
            </a:solidFill>
            <a:ln w="9525" cap="sq">
              <a:solidFill>
                <a:srgbClr val="FF3131"/>
              </a:solidFill>
              <a:prstDash val="solid"/>
              <a:miter/>
            </a:ln>
          </p:spPr>
        </p:sp>
        <p:sp>
          <p:nvSpPr>
            <p:cNvPr id="4" name="TextBox 4"/>
            <p:cNvSpPr txBox="1"/>
            <p:nvPr/>
          </p:nvSpPr>
          <p:spPr>
            <a:xfrm>
              <a:off x="0" y="-38100"/>
              <a:ext cx="5029885" cy="403968"/>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43411" y="410433"/>
            <a:ext cx="1236533" cy="123653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131"/>
            </a:solidFill>
          </p:spPr>
        </p:sp>
        <p:sp>
          <p:nvSpPr>
            <p:cNvPr id="7" name="TextBox 7"/>
            <p:cNvSpPr txBox="1"/>
            <p:nvPr/>
          </p:nvSpPr>
          <p:spPr>
            <a:xfrm>
              <a:off x="76200" y="47625"/>
              <a:ext cx="660400" cy="688975"/>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5344358" y="2599527"/>
            <a:ext cx="8361541" cy="4703367"/>
          </a:xfrm>
          <a:custGeom>
            <a:avLst/>
            <a:gdLst/>
            <a:ahLst/>
            <a:cxnLst/>
            <a:rect l="l" t="t" r="r" b="b"/>
            <a:pathLst>
              <a:path w="8361541" h="4703367">
                <a:moveTo>
                  <a:pt x="0" y="0"/>
                </a:moveTo>
                <a:lnTo>
                  <a:pt x="8361540" y="0"/>
                </a:lnTo>
                <a:lnTo>
                  <a:pt x="8361540" y="4703367"/>
                </a:lnTo>
                <a:lnTo>
                  <a:pt x="0" y="4703367"/>
                </a:lnTo>
                <a:lnTo>
                  <a:pt x="0" y="0"/>
                </a:lnTo>
                <a:close/>
              </a:path>
            </a:pathLst>
          </a:custGeom>
          <a:blipFill>
            <a:blip r:embed="rId2"/>
            <a:stretch>
              <a:fillRect/>
            </a:stretch>
          </a:blipFill>
        </p:spPr>
      </p:sp>
      <p:sp>
        <p:nvSpPr>
          <p:cNvPr id="9" name="TextBox 9"/>
          <p:cNvSpPr txBox="1"/>
          <p:nvPr/>
        </p:nvSpPr>
        <p:spPr>
          <a:xfrm>
            <a:off x="9525128" y="7838211"/>
            <a:ext cx="9167794" cy="2005030"/>
          </a:xfrm>
          <a:prstGeom prst="rect">
            <a:avLst/>
          </a:prstGeom>
        </p:spPr>
        <p:txBody>
          <a:bodyPr lIns="0" tIns="0" rIns="0" bIns="0" rtlCol="0" anchor="t">
            <a:spAutoFit/>
          </a:bodyPr>
          <a:lstStyle/>
          <a:p>
            <a:pPr algn="l">
              <a:lnSpc>
                <a:spcPts val="7837"/>
              </a:lnSpc>
            </a:pPr>
            <a:r>
              <a:rPr lang="en-US" sz="7124">
                <a:solidFill>
                  <a:srgbClr val="FF3131"/>
                </a:solidFill>
                <a:latin typeface="Space Age"/>
                <a:ea typeface="Space Age"/>
                <a:cs typeface="Space Age"/>
                <a:sym typeface="Space Age"/>
              </a:rPr>
              <a:t>RECOGNIZING PHISHING EMAILS</a:t>
            </a:r>
          </a:p>
        </p:txBody>
      </p:sp>
      <p:sp>
        <p:nvSpPr>
          <p:cNvPr id="10" name="TextBox 10"/>
          <p:cNvSpPr txBox="1"/>
          <p:nvPr/>
        </p:nvSpPr>
        <p:spPr>
          <a:xfrm>
            <a:off x="1073202" y="537527"/>
            <a:ext cx="376952" cy="887095"/>
          </a:xfrm>
          <a:prstGeom prst="rect">
            <a:avLst/>
          </a:prstGeom>
        </p:spPr>
        <p:txBody>
          <a:bodyPr lIns="0" tIns="0" rIns="0" bIns="0" rtlCol="0" anchor="t">
            <a:spAutoFit/>
          </a:bodyPr>
          <a:lstStyle/>
          <a:p>
            <a:pPr algn="ctr">
              <a:lnSpc>
                <a:spcPts val="7279"/>
              </a:lnSpc>
            </a:pPr>
            <a:r>
              <a:rPr lang="en-US" sz="5199" b="1">
                <a:solidFill>
                  <a:srgbClr val="FFFFFF"/>
                </a:solidFill>
                <a:latin typeface="Open Sans Bold"/>
                <a:ea typeface="Open Sans Bold"/>
                <a:cs typeface="Open Sans Bold"/>
                <a:sym typeface="Open Sans Bold"/>
              </a:rPr>
              <a:t>2</a:t>
            </a:r>
          </a:p>
        </p:txBody>
      </p:sp>
      <p:sp>
        <p:nvSpPr>
          <p:cNvPr id="11" name="TextBox 11"/>
          <p:cNvSpPr txBox="1"/>
          <p:nvPr/>
        </p:nvSpPr>
        <p:spPr>
          <a:xfrm>
            <a:off x="2029981" y="705175"/>
            <a:ext cx="6033373" cy="580376"/>
          </a:xfrm>
          <a:prstGeom prst="rect">
            <a:avLst/>
          </a:prstGeom>
        </p:spPr>
        <p:txBody>
          <a:bodyPr lIns="0" tIns="0" rIns="0" bIns="0" rtlCol="0" anchor="t">
            <a:spAutoFit/>
          </a:bodyPr>
          <a:lstStyle/>
          <a:p>
            <a:pPr algn="l">
              <a:lnSpc>
                <a:spcPts val="4760"/>
              </a:lnSpc>
            </a:pPr>
            <a:r>
              <a:rPr lang="en-US" sz="3400" b="1">
                <a:solidFill>
                  <a:srgbClr val="FFFFFF"/>
                </a:solidFill>
                <a:latin typeface="Open Sans Bold"/>
                <a:ea typeface="Open Sans Bold"/>
                <a:cs typeface="Open Sans Bold"/>
                <a:sym typeface="Open Sans Bold"/>
              </a:rPr>
              <a:t>Recognizing Phishing Emails</a:t>
            </a:r>
          </a:p>
        </p:txBody>
      </p:sp>
      <p:sp>
        <p:nvSpPr>
          <p:cNvPr id="12" name="TextBox 12"/>
          <p:cNvSpPr txBox="1"/>
          <p:nvPr/>
        </p:nvSpPr>
        <p:spPr>
          <a:xfrm>
            <a:off x="1073202" y="1989926"/>
            <a:ext cx="3744873" cy="609601"/>
          </a:xfrm>
          <a:prstGeom prst="rect">
            <a:avLst/>
          </a:prstGeom>
        </p:spPr>
        <p:txBody>
          <a:bodyPr lIns="0" tIns="0" rIns="0" bIns="0" rtlCol="0" anchor="t">
            <a:spAutoFit/>
          </a:bodyPr>
          <a:lstStyle/>
          <a:p>
            <a:pPr algn="ctr">
              <a:lnSpc>
                <a:spcPts val="4619"/>
              </a:lnSpc>
              <a:spcBef>
                <a:spcPct val="0"/>
              </a:spcBef>
            </a:pPr>
            <a:r>
              <a:rPr lang="en-US" sz="3299" b="1" u="sng">
                <a:solidFill>
                  <a:srgbClr val="FF3131"/>
                </a:solidFill>
                <a:latin typeface="Helvetica World Bold"/>
                <a:ea typeface="Helvetica World Bold"/>
                <a:cs typeface="Helvetica World Bold"/>
                <a:sym typeface="Helvetica World Bold"/>
              </a:rPr>
              <a:t>Concrete example:</a:t>
            </a:r>
          </a:p>
        </p:txBody>
      </p:sp>
      <p:sp>
        <p:nvSpPr>
          <p:cNvPr id="13" name="TextBox 13"/>
          <p:cNvSpPr txBox="1"/>
          <p:nvPr/>
        </p:nvSpPr>
        <p:spPr>
          <a:xfrm>
            <a:off x="0" y="8274444"/>
            <a:ext cx="9277932" cy="1017271"/>
          </a:xfrm>
          <a:prstGeom prst="rect">
            <a:avLst/>
          </a:prstGeom>
        </p:spPr>
        <p:txBody>
          <a:bodyPr lIns="0" tIns="0" rIns="0" bIns="0" rtlCol="0" anchor="t">
            <a:spAutoFit/>
          </a:bodyPr>
          <a:lstStyle/>
          <a:p>
            <a:pPr algn="ctr">
              <a:lnSpc>
                <a:spcPts val="3779"/>
              </a:lnSpc>
              <a:spcBef>
                <a:spcPct val="0"/>
              </a:spcBef>
            </a:pPr>
            <a:r>
              <a:rPr lang="en-US" sz="2699" b="1">
                <a:solidFill>
                  <a:srgbClr val="FFFFFF"/>
                </a:solidFill>
                <a:latin typeface="Helvetica World Bold"/>
                <a:ea typeface="Helvetica World Bold"/>
                <a:cs typeface="Helvetica World Bold"/>
                <a:sym typeface="Helvetica World Bold"/>
              </a:rPr>
              <a:t>This email uses an urgent tone and a questionable link to encourage sharing of personal information.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TotalTime>
  <Words>926</Words>
  <Application>Microsoft Office PowerPoint</Application>
  <PresentationFormat>Personnalisé</PresentationFormat>
  <Paragraphs>168</Paragraphs>
  <Slides>35</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35</vt:i4>
      </vt:variant>
    </vt:vector>
  </HeadingPairs>
  <TitlesOfParts>
    <vt:vector size="44" baseType="lpstr">
      <vt:lpstr>Arial</vt:lpstr>
      <vt:lpstr>Arial Rounded MT Bold</vt:lpstr>
      <vt:lpstr>Space Age</vt:lpstr>
      <vt:lpstr>Helvetica World Bold</vt:lpstr>
      <vt:lpstr>Open Sans Bold</vt:lpstr>
      <vt:lpstr>Helvetica World</vt:lpstr>
      <vt:lpstr>Helvetica World Italics</vt:lpstr>
      <vt:lpstr>Calibri</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attacks</dc:title>
  <cp:lastModifiedBy>pc</cp:lastModifiedBy>
  <cp:revision>6</cp:revision>
  <dcterms:created xsi:type="dcterms:W3CDTF">2006-08-16T00:00:00Z</dcterms:created>
  <dcterms:modified xsi:type="dcterms:W3CDTF">2025-06-10T16:06:14Z</dcterms:modified>
  <dc:identifier>DAGp9XwaEYo</dc:identifier>
</cp:coreProperties>
</file>